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jpg"/>
  <Override PartName="/ppt/media/image17.jpg" ContentType="image/jpg"/>
  <Override PartName="/ppt/media/image21.jpg" ContentType="image/jpg"/>
  <Override PartName="/ppt/media/image22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2" r:id="rId2"/>
    <p:sldMasterId id="2147483844" r:id="rId3"/>
  </p:sldMasterIdLst>
  <p:notesMasterIdLst>
    <p:notesMasterId r:id="rId32"/>
  </p:notesMasterIdLst>
  <p:sldIdLst>
    <p:sldId id="2695" r:id="rId4"/>
    <p:sldId id="2703" r:id="rId5"/>
    <p:sldId id="2641" r:id="rId6"/>
    <p:sldId id="2637" r:id="rId7"/>
    <p:sldId id="2647" r:id="rId8"/>
    <p:sldId id="2684" r:id="rId9"/>
    <p:sldId id="2640" r:id="rId10"/>
    <p:sldId id="274" r:id="rId11"/>
    <p:sldId id="461" r:id="rId12"/>
    <p:sldId id="310" r:id="rId13"/>
    <p:sldId id="303" r:id="rId14"/>
    <p:sldId id="256" r:id="rId15"/>
    <p:sldId id="257" r:id="rId16"/>
    <p:sldId id="2702" r:id="rId17"/>
    <p:sldId id="258" r:id="rId18"/>
    <p:sldId id="259" r:id="rId19"/>
    <p:sldId id="260" r:id="rId20"/>
    <p:sldId id="2696" r:id="rId21"/>
    <p:sldId id="262" r:id="rId22"/>
    <p:sldId id="2697" r:id="rId23"/>
    <p:sldId id="2701" r:id="rId24"/>
    <p:sldId id="2699" r:id="rId25"/>
    <p:sldId id="2693" r:id="rId26"/>
    <p:sldId id="264" r:id="rId27"/>
    <p:sldId id="2680" r:id="rId28"/>
    <p:sldId id="2655" r:id="rId29"/>
    <p:sldId id="2686" r:id="rId30"/>
    <p:sldId id="2631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Vered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1" autoAdjust="0"/>
    <p:restoredTop sz="96087" autoAdjust="0"/>
  </p:normalViewPr>
  <p:slideViewPr>
    <p:cSldViewPr>
      <p:cViewPr varScale="1">
        <p:scale>
          <a:sx n="115" d="100"/>
          <a:sy n="115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54" d="100"/>
        <a:sy n="154" d="100"/>
      </p:scale>
      <p:origin x="0" y="-6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l\Documents\Universit&#224;%202020-2021\tirocinio\allergologia\studio%20CHECK%20PEDIATRIA%20ROVIG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l\Documents\Universit&#224;%202020-2021\tirocinio\allergologia\studio%20CHECK%20PEDIATRIA%20ROVIG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/>
              <a:t>CHECK ASMA:</a:t>
            </a:r>
            <a:r>
              <a:rPr lang="it-IT" sz="2800" baseline="0" dirty="0"/>
              <a:t> PRIMA VISITA DEL PDTE</a:t>
            </a:r>
            <a:endParaRPr lang="it-IT" sz="2800" dirty="0"/>
          </a:p>
        </c:rich>
      </c:tx>
      <c:layout>
        <c:manualLayout>
          <c:xMode val="edge"/>
          <c:yMode val="edge"/>
          <c:x val="0.29479694657552624"/>
          <c:y val="3.5799522673031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3201077515233145E-2"/>
          <c:y val="3.7967382657120123E-2"/>
          <c:w val="0.9613087697961189"/>
          <c:h val="0.69344834282349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 PZ DALLA PRIMA VISITA'!$D$1</c:f>
              <c:strCache>
                <c:ptCount val="1"/>
                <c:pt idx="0">
                  <c:v>HA UN PIANO DI AZIONE SCRITTO PER LA CRISI D'ASMA?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DALLA PRIMA VISITA'!$A$2:$C$9</c:f>
              <c:multiLvlStrCache>
                <c:ptCount val="8"/>
                <c:lvl>
                  <c:pt idx="0">
                    <c:v>PRIMA VISITA</c:v>
                  </c:pt>
                  <c:pt idx="1">
                    <c:v>CONTROLLO (2)</c:v>
                  </c:pt>
                  <c:pt idx="2">
                    <c:v>PRIMA VISITA</c:v>
                  </c:pt>
                  <c:pt idx="3">
                    <c:v>CONTROLLO (2)</c:v>
                  </c:pt>
                  <c:pt idx="4">
                    <c:v>PRIMA VISITA</c:v>
                  </c:pt>
                  <c:pt idx="5">
                    <c:v>CONTROLLO (2)</c:v>
                  </c:pt>
                  <c:pt idx="6">
                    <c:v>PRIMA VISITA</c:v>
                  </c:pt>
                  <c:pt idx="7">
                    <c:v>CONTROLLO (2)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DALLA PRIMA VISITA'!$D$2:$D$9</c:f>
              <c:numCache>
                <c:formatCode>General</c:formatCode>
                <c:ptCount val="8"/>
                <c:pt idx="0">
                  <c:v>3</c:v>
                </c:pt>
                <c:pt idx="1">
                  <c:v>12</c:v>
                </c:pt>
                <c:pt idx="2">
                  <c:v>9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4-4855-8D55-5E9AF5501161}"/>
            </c:ext>
          </c:extLst>
        </c:ser>
        <c:ser>
          <c:idx val="1"/>
          <c:order val="1"/>
          <c:tx>
            <c:strRef>
              <c:f>'GRAFICO PZ DALLA PRIMA VISITA'!$E$1</c:f>
              <c:strCache>
                <c:ptCount val="1"/>
                <c:pt idx="0">
                  <c:v>È CHIARO IL PIANO DI AZIONE?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DALLA PRIMA VISITA'!$A$2:$C$9</c:f>
              <c:multiLvlStrCache>
                <c:ptCount val="8"/>
                <c:lvl>
                  <c:pt idx="0">
                    <c:v>PRIMA VISITA</c:v>
                  </c:pt>
                  <c:pt idx="1">
                    <c:v>CONTROLLO (2)</c:v>
                  </c:pt>
                  <c:pt idx="2">
                    <c:v>PRIMA VISITA</c:v>
                  </c:pt>
                  <c:pt idx="3">
                    <c:v>CONTROLLO (2)</c:v>
                  </c:pt>
                  <c:pt idx="4">
                    <c:v>PRIMA VISITA</c:v>
                  </c:pt>
                  <c:pt idx="5">
                    <c:v>CONTROLLO (2)</c:v>
                  </c:pt>
                  <c:pt idx="6">
                    <c:v>PRIMA VISITA</c:v>
                  </c:pt>
                  <c:pt idx="7">
                    <c:v>CONTROLLO (2)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DALLA PRIMA VISITA'!$E$2:$E$9</c:f>
              <c:numCache>
                <c:formatCode>General</c:formatCode>
                <c:ptCount val="8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4-4855-8D55-5E9AF5501161}"/>
            </c:ext>
          </c:extLst>
        </c:ser>
        <c:ser>
          <c:idx val="2"/>
          <c:order val="2"/>
          <c:tx>
            <c:strRef>
              <c:f>'GRAFICO PZ DALLA PRIMA VISITA'!$F$1</c:f>
              <c:strCache>
                <c:ptCount val="1"/>
                <c:pt idx="0">
                  <c:v>HA CON SE I FARMACI?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DALLA PRIMA VISITA'!$A$2:$C$9</c:f>
              <c:multiLvlStrCache>
                <c:ptCount val="8"/>
                <c:lvl>
                  <c:pt idx="0">
                    <c:v>PRIMA VISITA</c:v>
                  </c:pt>
                  <c:pt idx="1">
                    <c:v>CONTROLLO (2)</c:v>
                  </c:pt>
                  <c:pt idx="2">
                    <c:v>PRIMA VISITA</c:v>
                  </c:pt>
                  <c:pt idx="3">
                    <c:v>CONTROLLO (2)</c:v>
                  </c:pt>
                  <c:pt idx="4">
                    <c:v>PRIMA VISITA</c:v>
                  </c:pt>
                  <c:pt idx="5">
                    <c:v>CONTROLLO (2)</c:v>
                  </c:pt>
                  <c:pt idx="6">
                    <c:v>PRIMA VISITA</c:v>
                  </c:pt>
                  <c:pt idx="7">
                    <c:v>CONTROLLO (2)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DALLA PRIMA VISITA'!$F$2:$F$9</c:f>
              <c:numCache>
                <c:formatCode>General</c:formatCode>
                <c:ptCount val="8"/>
                <c:pt idx="0">
                  <c:v>1</c:v>
                </c:pt>
                <c:pt idx="1">
                  <c:v>11</c:v>
                </c:pt>
                <c:pt idx="2">
                  <c:v>8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4-4855-8D55-5E9AF5501161}"/>
            </c:ext>
          </c:extLst>
        </c:ser>
        <c:ser>
          <c:idx val="3"/>
          <c:order val="3"/>
          <c:tx>
            <c:strRef>
              <c:f>'GRAFICO PZ DALLA PRIMA VISITA'!$G$1</c:f>
              <c:strCache>
                <c:ptCount val="1"/>
                <c:pt idx="0">
                  <c:v>UTILIZZO CORRETTO DEI FARMACI E DEL DISTANZIATORE (DIMOSTRAZIONE)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DALLA PRIMA VISITA'!$A$2:$C$9</c:f>
              <c:multiLvlStrCache>
                <c:ptCount val="8"/>
                <c:lvl>
                  <c:pt idx="0">
                    <c:v>PRIMA VISITA</c:v>
                  </c:pt>
                  <c:pt idx="1">
                    <c:v>CONTROLLO (2)</c:v>
                  </c:pt>
                  <c:pt idx="2">
                    <c:v>PRIMA VISITA</c:v>
                  </c:pt>
                  <c:pt idx="3">
                    <c:v>CONTROLLO (2)</c:v>
                  </c:pt>
                  <c:pt idx="4">
                    <c:v>PRIMA VISITA</c:v>
                  </c:pt>
                  <c:pt idx="5">
                    <c:v>CONTROLLO (2)</c:v>
                  </c:pt>
                  <c:pt idx="6">
                    <c:v>PRIMA VISITA</c:v>
                  </c:pt>
                  <c:pt idx="7">
                    <c:v>CONTROLLO (2)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DALLA PRIMA VISITA'!$G$2:$G$9</c:f>
              <c:numCache>
                <c:formatCode>General</c:formatCode>
                <c:ptCount val="8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A4-4855-8D55-5E9AF5501161}"/>
            </c:ext>
          </c:extLst>
        </c:ser>
        <c:ser>
          <c:idx val="4"/>
          <c:order val="4"/>
          <c:tx>
            <c:strRef>
              <c:f>'GRAFICO PZ DALLA PRIMA VISITA'!$H$1</c:f>
              <c:strCache>
                <c:ptCount val="1"/>
                <c:pt idx="0">
                  <c:v>È STATO COMPILATO IL DIARIO PER I SINTOMI/CRISI?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DALLA PRIMA VISITA'!$A$2:$C$9</c:f>
              <c:multiLvlStrCache>
                <c:ptCount val="8"/>
                <c:lvl>
                  <c:pt idx="0">
                    <c:v>PRIMA VISITA</c:v>
                  </c:pt>
                  <c:pt idx="1">
                    <c:v>CONTROLLO (2)</c:v>
                  </c:pt>
                  <c:pt idx="2">
                    <c:v>PRIMA VISITA</c:v>
                  </c:pt>
                  <c:pt idx="3">
                    <c:v>CONTROLLO (2)</c:v>
                  </c:pt>
                  <c:pt idx="4">
                    <c:v>PRIMA VISITA</c:v>
                  </c:pt>
                  <c:pt idx="5">
                    <c:v>CONTROLLO (2)</c:v>
                  </c:pt>
                  <c:pt idx="6">
                    <c:v>PRIMA VISITA</c:v>
                  </c:pt>
                  <c:pt idx="7">
                    <c:v>CONTROLLO (2)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DALLA PRIMA VISITA'!$H$2:$H$9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4-4855-8D55-5E9AF5501161}"/>
            </c:ext>
          </c:extLst>
        </c:ser>
        <c:ser>
          <c:idx val="5"/>
          <c:order val="5"/>
          <c:tx>
            <c:strRef>
              <c:f>'GRAFICO PZ DALLA PRIMA VISITA'!$I$1</c:f>
              <c:strCache>
                <c:ptCount val="1"/>
                <c:pt idx="0">
                  <c:v>ESEGUE I LAVAGGI NASALI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DALLA PRIMA VISITA'!$A$2:$C$9</c:f>
              <c:multiLvlStrCache>
                <c:ptCount val="8"/>
                <c:lvl>
                  <c:pt idx="0">
                    <c:v>PRIMA VISITA</c:v>
                  </c:pt>
                  <c:pt idx="1">
                    <c:v>CONTROLLO (2)</c:v>
                  </c:pt>
                  <c:pt idx="2">
                    <c:v>PRIMA VISITA</c:v>
                  </c:pt>
                  <c:pt idx="3">
                    <c:v>CONTROLLO (2)</c:v>
                  </c:pt>
                  <c:pt idx="4">
                    <c:v>PRIMA VISITA</c:v>
                  </c:pt>
                  <c:pt idx="5">
                    <c:v>CONTROLLO (2)</c:v>
                  </c:pt>
                  <c:pt idx="6">
                    <c:v>PRIMA VISITA</c:v>
                  </c:pt>
                  <c:pt idx="7">
                    <c:v>CONTROLLO (2)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DALLA PRIMA VISITA'!$I$2:$I$9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A4-4855-8D55-5E9AF55011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6759615"/>
        <c:axId val="716758783"/>
      </c:barChart>
      <c:catAx>
        <c:axId val="71675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758783"/>
        <c:crosses val="autoZero"/>
        <c:auto val="1"/>
        <c:lblAlgn val="ctr"/>
        <c:lblOffset val="100"/>
        <c:noMultiLvlLbl val="0"/>
      </c:catAx>
      <c:valAx>
        <c:axId val="71675878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675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27118900538903E-2"/>
          <c:y val="0.82835894989956416"/>
          <c:w val="0.88677405381924135"/>
          <c:h val="0.1716410501004358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/>
              <a:t>CHECK ASMA:</a:t>
            </a:r>
            <a:r>
              <a:rPr lang="it-IT" sz="2800" baseline="0" dirty="0"/>
              <a:t> TERZA E QUARTA VISITA DEL PDTE</a:t>
            </a:r>
            <a:endParaRPr lang="it-IT" sz="2800" dirty="0"/>
          </a:p>
        </c:rich>
      </c:tx>
      <c:layout>
        <c:manualLayout>
          <c:xMode val="edge"/>
          <c:yMode val="edge"/>
          <c:x val="0.24649209415046391"/>
          <c:y val="5.629052329247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4405070584845865E-2"/>
          <c:y val="2.2807646238733874E-2"/>
          <c:w val="0.96830884471333911"/>
          <c:h val="0.70759829429052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 PZ DAI CONTROLLI'!$C$1</c:f>
              <c:strCache>
                <c:ptCount val="1"/>
                <c:pt idx="0">
                  <c:v>HA UN PIANO DI AZIONE SCRITTO PER LA CRISI D'ASMA?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DAI CONTROLLI'!$A$2:$B$9</c:f>
              <c:multiLvlStrCache>
                <c:ptCount val="8"/>
                <c:lvl>
                  <c:pt idx="0">
                    <c:v>CONTROLLO (3)</c:v>
                  </c:pt>
                  <c:pt idx="1">
                    <c:v>CONTROLLO (4)</c:v>
                  </c:pt>
                  <c:pt idx="2">
                    <c:v>CONTROLLO (3)</c:v>
                  </c:pt>
                  <c:pt idx="3">
                    <c:v>CONTROLLO (4)</c:v>
                  </c:pt>
                  <c:pt idx="4">
                    <c:v>CONTROLLO (3)</c:v>
                  </c:pt>
                  <c:pt idx="5">
                    <c:v>CONTROLLO (4)</c:v>
                  </c:pt>
                  <c:pt idx="6">
                    <c:v>CONTROLLO (3)</c:v>
                  </c:pt>
                  <c:pt idx="7">
                    <c:v>CONTROLLO (4)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DAI CONTROLLI'!$C$2:$C$9</c:f>
              <c:numCache>
                <c:formatCode>General</c:formatCode>
                <c:ptCount val="8"/>
                <c:pt idx="0">
                  <c:v>7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8-4C4D-8DA4-38DB694C759E}"/>
            </c:ext>
          </c:extLst>
        </c:ser>
        <c:ser>
          <c:idx val="1"/>
          <c:order val="1"/>
          <c:tx>
            <c:strRef>
              <c:f>'GRAFICO PZ DAI CONTROLLI'!$D$1</c:f>
              <c:strCache>
                <c:ptCount val="1"/>
                <c:pt idx="0">
                  <c:v>È CHIARO IL PIANO DI AZIONE?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DAI CONTROLLI'!$A$2:$B$9</c:f>
              <c:multiLvlStrCache>
                <c:ptCount val="8"/>
                <c:lvl>
                  <c:pt idx="0">
                    <c:v>CONTROLLO (3)</c:v>
                  </c:pt>
                  <c:pt idx="1">
                    <c:v>CONTROLLO (4)</c:v>
                  </c:pt>
                  <c:pt idx="2">
                    <c:v>CONTROLLO (3)</c:v>
                  </c:pt>
                  <c:pt idx="3">
                    <c:v>CONTROLLO (4)</c:v>
                  </c:pt>
                  <c:pt idx="4">
                    <c:v>CONTROLLO (3)</c:v>
                  </c:pt>
                  <c:pt idx="5">
                    <c:v>CONTROLLO (4)</c:v>
                  </c:pt>
                  <c:pt idx="6">
                    <c:v>CONTROLLO (3)</c:v>
                  </c:pt>
                  <c:pt idx="7">
                    <c:v>CONTROLLO (4)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DAI CONTROLLI'!$D$2:$D$9</c:f>
              <c:numCache>
                <c:formatCode>General</c:formatCode>
                <c:ptCount val="8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8-4C4D-8DA4-38DB694C759E}"/>
            </c:ext>
          </c:extLst>
        </c:ser>
        <c:ser>
          <c:idx val="2"/>
          <c:order val="2"/>
          <c:tx>
            <c:strRef>
              <c:f>'GRAFICO PZ DAI CONTROLLI'!$E$1</c:f>
              <c:strCache>
                <c:ptCount val="1"/>
                <c:pt idx="0">
                  <c:v>HA CON SE I FARMACI?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DAI CONTROLLI'!$A$2:$B$9</c:f>
              <c:multiLvlStrCache>
                <c:ptCount val="8"/>
                <c:lvl>
                  <c:pt idx="0">
                    <c:v>CONTROLLO (3)</c:v>
                  </c:pt>
                  <c:pt idx="1">
                    <c:v>CONTROLLO (4)</c:v>
                  </c:pt>
                  <c:pt idx="2">
                    <c:v>CONTROLLO (3)</c:v>
                  </c:pt>
                  <c:pt idx="3">
                    <c:v>CONTROLLO (4)</c:v>
                  </c:pt>
                  <c:pt idx="4">
                    <c:v>CONTROLLO (3)</c:v>
                  </c:pt>
                  <c:pt idx="5">
                    <c:v>CONTROLLO (4)</c:v>
                  </c:pt>
                  <c:pt idx="6">
                    <c:v>CONTROLLO (3)</c:v>
                  </c:pt>
                  <c:pt idx="7">
                    <c:v>CONTROLLO (4)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DAI CONTROLLI'!$E$2:$E$9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8-4C4D-8DA4-38DB694C759E}"/>
            </c:ext>
          </c:extLst>
        </c:ser>
        <c:ser>
          <c:idx val="3"/>
          <c:order val="3"/>
          <c:tx>
            <c:strRef>
              <c:f>'GRAFICO PZ DAI CONTROLLI'!$F$1</c:f>
              <c:strCache>
                <c:ptCount val="1"/>
                <c:pt idx="0">
                  <c:v>UTILIZZO CORRETTO DEI FARMACI E DEL DISTANZIATORE (DIMOSTRAZIONE)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DAI CONTROLLI'!$A$2:$B$9</c:f>
              <c:multiLvlStrCache>
                <c:ptCount val="8"/>
                <c:lvl>
                  <c:pt idx="0">
                    <c:v>CONTROLLO (3)</c:v>
                  </c:pt>
                  <c:pt idx="1">
                    <c:v>CONTROLLO (4)</c:v>
                  </c:pt>
                  <c:pt idx="2">
                    <c:v>CONTROLLO (3)</c:v>
                  </c:pt>
                  <c:pt idx="3">
                    <c:v>CONTROLLO (4)</c:v>
                  </c:pt>
                  <c:pt idx="4">
                    <c:v>CONTROLLO (3)</c:v>
                  </c:pt>
                  <c:pt idx="5">
                    <c:v>CONTROLLO (4)</c:v>
                  </c:pt>
                  <c:pt idx="6">
                    <c:v>CONTROLLO (3)</c:v>
                  </c:pt>
                  <c:pt idx="7">
                    <c:v>CONTROLLO (4)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DAI CONTROLLI'!$F$2:$F$9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68-4C4D-8DA4-38DB694C759E}"/>
            </c:ext>
          </c:extLst>
        </c:ser>
        <c:ser>
          <c:idx val="4"/>
          <c:order val="4"/>
          <c:tx>
            <c:strRef>
              <c:f>'GRAFICO PZ DAI CONTROLLI'!$G$1</c:f>
              <c:strCache>
                <c:ptCount val="1"/>
                <c:pt idx="0">
                  <c:v>È STATO COMPILATO IL DIARIO PER I SINTOMI/CRISI?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DAI CONTROLLI'!$A$2:$B$9</c:f>
              <c:multiLvlStrCache>
                <c:ptCount val="8"/>
                <c:lvl>
                  <c:pt idx="0">
                    <c:v>CONTROLLO (3)</c:v>
                  </c:pt>
                  <c:pt idx="1">
                    <c:v>CONTROLLO (4)</c:v>
                  </c:pt>
                  <c:pt idx="2">
                    <c:v>CONTROLLO (3)</c:v>
                  </c:pt>
                  <c:pt idx="3">
                    <c:v>CONTROLLO (4)</c:v>
                  </c:pt>
                  <c:pt idx="4">
                    <c:v>CONTROLLO (3)</c:v>
                  </c:pt>
                  <c:pt idx="5">
                    <c:v>CONTROLLO (4)</c:v>
                  </c:pt>
                  <c:pt idx="6">
                    <c:v>CONTROLLO (3)</c:v>
                  </c:pt>
                  <c:pt idx="7">
                    <c:v>CONTROLLO (4)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DAI CONTROLLI'!$G$2:$G$9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68-4C4D-8DA4-38DB694C759E}"/>
            </c:ext>
          </c:extLst>
        </c:ser>
        <c:ser>
          <c:idx val="5"/>
          <c:order val="5"/>
          <c:tx>
            <c:strRef>
              <c:f>'GRAFICO PZ DAI CONTROLLI'!$H$1</c:f>
              <c:strCache>
                <c:ptCount val="1"/>
                <c:pt idx="0">
                  <c:v>ESEGUE I LAVAGGI NASALI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'GRAFICO PZ DAI CONTROLLI'!$A$2:$B$9</c:f>
              <c:multiLvlStrCache>
                <c:ptCount val="8"/>
                <c:lvl>
                  <c:pt idx="0">
                    <c:v>CONTROLLO (3)</c:v>
                  </c:pt>
                  <c:pt idx="1">
                    <c:v>CONTROLLO (4)</c:v>
                  </c:pt>
                  <c:pt idx="2">
                    <c:v>CONTROLLO (3)</c:v>
                  </c:pt>
                  <c:pt idx="3">
                    <c:v>CONTROLLO (4)</c:v>
                  </c:pt>
                  <c:pt idx="4">
                    <c:v>CONTROLLO (3)</c:v>
                  </c:pt>
                  <c:pt idx="5">
                    <c:v>CONTROLLO (4)</c:v>
                  </c:pt>
                  <c:pt idx="6">
                    <c:v>CONTROLLO (3)</c:v>
                  </c:pt>
                  <c:pt idx="7">
                    <c:v>CONTROLLO (4)</c:v>
                  </c:pt>
                </c:lvl>
                <c:lvl>
                  <c:pt idx="0">
                    <c:v>SI</c:v>
                  </c:pt>
                  <c:pt idx="2">
                    <c:v>NO</c:v>
                  </c:pt>
                  <c:pt idx="4">
                    <c:v>NV</c:v>
                  </c:pt>
                  <c:pt idx="6">
                    <c:v>NI</c:v>
                  </c:pt>
                </c:lvl>
              </c:multiLvlStrCache>
            </c:multiLvlStrRef>
          </c:cat>
          <c:val>
            <c:numRef>
              <c:f>'GRAFICO PZ DAI CONTROLLI'!$H$2:$H$9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68-4C4D-8DA4-38DB694C75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171584"/>
        <c:axId val="1974165760"/>
      </c:barChart>
      <c:catAx>
        <c:axId val="19741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4165760"/>
        <c:crosses val="autoZero"/>
        <c:auto val="1"/>
        <c:lblAlgn val="ctr"/>
        <c:lblOffset val="100"/>
        <c:noMultiLvlLbl val="0"/>
      </c:catAx>
      <c:valAx>
        <c:axId val="1974165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41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2875392795098619E-2"/>
          <c:y val="0.86255391704465867"/>
          <c:w val="0.92083111705471699"/>
          <c:h val="0.119280702443366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ACDDC-4301-468E-A013-FFDC6B83A6E3}" type="doc">
      <dgm:prSet loTypeId="urn:microsoft.com/office/officeart/2005/8/layout/hProcess10#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0D2CBADE-327B-4C54-9D20-E50C636729C6}">
      <dgm:prSet phldrT="[Testo]" custT="1"/>
      <dgm:spPr/>
      <dgm:t>
        <a:bodyPr/>
        <a:lstStyle/>
        <a:p>
          <a:r>
            <a:rPr lang="it-IT" sz="1600" dirty="0"/>
            <a:t>1st </a:t>
          </a:r>
          <a:r>
            <a:rPr lang="it-IT" sz="1600" dirty="0" err="1"/>
            <a:t>visit</a:t>
          </a:r>
          <a:endParaRPr lang="it-IT" sz="1600" dirty="0"/>
        </a:p>
      </dgm:t>
    </dgm:pt>
    <dgm:pt modelId="{8D92F4CC-0016-4031-BB67-941C02CB49EF}" type="parTrans" cxnId="{1C2D556C-D60F-4F39-AD81-0477530244A0}">
      <dgm:prSet/>
      <dgm:spPr/>
      <dgm:t>
        <a:bodyPr/>
        <a:lstStyle/>
        <a:p>
          <a:endParaRPr lang="it-IT"/>
        </a:p>
      </dgm:t>
    </dgm:pt>
    <dgm:pt modelId="{DC52F1CF-64B6-4CA6-A83B-38020BD4AC7A}" type="sibTrans" cxnId="{1C2D556C-D60F-4F39-AD81-0477530244A0}">
      <dgm:prSet/>
      <dgm:spPr/>
      <dgm:t>
        <a:bodyPr/>
        <a:lstStyle/>
        <a:p>
          <a:r>
            <a:rPr lang="it-IT" dirty="0"/>
            <a:t>8/12 weeks</a:t>
          </a:r>
        </a:p>
      </dgm:t>
    </dgm:pt>
    <dgm:pt modelId="{3D31BBB0-792A-4B2B-9A93-07DDE6DF74A1}">
      <dgm:prSet phldrT="[Testo]" custT="1"/>
      <dgm:spPr/>
      <dgm:t>
        <a:bodyPr/>
        <a:lstStyle/>
        <a:p>
          <a:r>
            <a:rPr lang="it-IT" sz="1200" dirty="0" err="1"/>
            <a:t>Clinical</a:t>
          </a:r>
          <a:r>
            <a:rPr lang="it-IT" sz="1200" dirty="0"/>
            <a:t> &amp; </a:t>
          </a:r>
          <a:r>
            <a:rPr lang="it-IT" sz="1200" dirty="0" err="1"/>
            <a:t>Instrumental</a:t>
          </a:r>
          <a:r>
            <a:rPr lang="it-IT" sz="1200" dirty="0"/>
            <a:t> </a:t>
          </a:r>
          <a:r>
            <a:rPr lang="it-IT" sz="1200" dirty="0" err="1"/>
            <a:t>Examination</a:t>
          </a:r>
          <a:endParaRPr lang="it-IT" sz="1200" dirty="0"/>
        </a:p>
      </dgm:t>
    </dgm:pt>
    <dgm:pt modelId="{FFDB8868-DBAF-4943-AEF7-9A06E1103728}" type="parTrans" cxnId="{C0C1542A-7A1E-4FED-8E56-BBA7763EC1F5}">
      <dgm:prSet/>
      <dgm:spPr/>
      <dgm:t>
        <a:bodyPr/>
        <a:lstStyle/>
        <a:p>
          <a:endParaRPr lang="it-IT"/>
        </a:p>
      </dgm:t>
    </dgm:pt>
    <dgm:pt modelId="{58EF99DB-6EB4-4EEB-A875-5C27F4D62FF0}" type="sibTrans" cxnId="{C0C1542A-7A1E-4FED-8E56-BBA7763EC1F5}">
      <dgm:prSet/>
      <dgm:spPr/>
      <dgm:t>
        <a:bodyPr/>
        <a:lstStyle/>
        <a:p>
          <a:endParaRPr lang="it-IT"/>
        </a:p>
      </dgm:t>
    </dgm:pt>
    <dgm:pt modelId="{36B7C225-819E-4374-9EBD-57D9FA144588}">
      <dgm:prSet phldrT="[Testo]" custT="1"/>
      <dgm:spPr/>
      <dgm:t>
        <a:bodyPr/>
        <a:lstStyle/>
        <a:p>
          <a:r>
            <a:rPr lang="it-IT" sz="1600" dirty="0"/>
            <a:t>3rd </a:t>
          </a:r>
          <a:r>
            <a:rPr lang="it-IT" sz="1600" dirty="0" err="1"/>
            <a:t>visit</a:t>
          </a:r>
          <a:endParaRPr lang="it-IT" sz="1600" dirty="0"/>
        </a:p>
      </dgm:t>
    </dgm:pt>
    <dgm:pt modelId="{45492D7E-E790-4BE7-A249-FA786EE707C5}" type="parTrans" cxnId="{374FF05C-7394-46BB-8213-66E0B8D4E330}">
      <dgm:prSet/>
      <dgm:spPr/>
      <dgm:t>
        <a:bodyPr/>
        <a:lstStyle/>
        <a:p>
          <a:endParaRPr lang="it-IT"/>
        </a:p>
      </dgm:t>
    </dgm:pt>
    <dgm:pt modelId="{66403738-15C8-4867-AF70-C85CC1013E34}" type="sibTrans" cxnId="{374FF05C-7394-46BB-8213-66E0B8D4E330}">
      <dgm:prSet/>
      <dgm:spPr/>
      <dgm:t>
        <a:bodyPr/>
        <a:lstStyle/>
        <a:p>
          <a:r>
            <a:rPr lang="it-IT" dirty="0"/>
            <a:t>6 </a:t>
          </a:r>
          <a:r>
            <a:rPr lang="it-IT" dirty="0" err="1"/>
            <a:t>Months</a:t>
          </a:r>
          <a:endParaRPr lang="it-IT" dirty="0"/>
        </a:p>
      </dgm:t>
    </dgm:pt>
    <dgm:pt modelId="{59FE4249-1874-48EA-B2AC-BA1501A80D9E}">
      <dgm:prSet phldrT="[Testo]" custT="1"/>
      <dgm:spPr/>
      <dgm:t>
        <a:bodyPr/>
        <a:lstStyle/>
        <a:p>
          <a:r>
            <a:rPr lang="it-IT" sz="1200" dirty="0"/>
            <a:t>Check</a:t>
          </a:r>
        </a:p>
      </dgm:t>
    </dgm:pt>
    <dgm:pt modelId="{8561BA1A-BE4F-4C87-A5EF-0E735138D3B6}" type="parTrans" cxnId="{9D1F8935-B592-4857-9917-C4897078AD15}">
      <dgm:prSet/>
      <dgm:spPr/>
      <dgm:t>
        <a:bodyPr/>
        <a:lstStyle/>
        <a:p>
          <a:endParaRPr lang="it-IT"/>
        </a:p>
      </dgm:t>
    </dgm:pt>
    <dgm:pt modelId="{273AE73A-C970-490C-A1C2-52392267F708}" type="sibTrans" cxnId="{9D1F8935-B592-4857-9917-C4897078AD15}">
      <dgm:prSet/>
      <dgm:spPr/>
      <dgm:t>
        <a:bodyPr/>
        <a:lstStyle/>
        <a:p>
          <a:endParaRPr lang="it-IT"/>
        </a:p>
      </dgm:t>
    </dgm:pt>
    <dgm:pt modelId="{97CAB4FA-C30C-4940-9F1A-F2B678A1E8B4}">
      <dgm:prSet phldrT="[Testo]" custT="1"/>
      <dgm:spPr/>
      <dgm:t>
        <a:bodyPr/>
        <a:lstStyle/>
        <a:p>
          <a:r>
            <a:rPr lang="it-IT" sz="1600" dirty="0"/>
            <a:t>1 follow-up</a:t>
          </a:r>
        </a:p>
      </dgm:t>
    </dgm:pt>
    <dgm:pt modelId="{9797892C-FD3E-4A4B-87F4-67218188FA5C}" type="parTrans" cxnId="{B48F0DDF-63DD-4610-BF38-4EEE8F9668A6}">
      <dgm:prSet/>
      <dgm:spPr/>
      <dgm:t>
        <a:bodyPr/>
        <a:lstStyle/>
        <a:p>
          <a:endParaRPr lang="it-IT"/>
        </a:p>
      </dgm:t>
    </dgm:pt>
    <dgm:pt modelId="{5D0F7ED8-82E8-4575-845E-2F1976F47C1B}" type="sibTrans" cxnId="{B48F0DDF-63DD-4610-BF38-4EEE8F9668A6}">
      <dgm:prSet/>
      <dgm:spPr/>
      <dgm:t>
        <a:bodyPr/>
        <a:lstStyle/>
        <a:p>
          <a:r>
            <a:rPr lang="it-IT" dirty="0"/>
            <a:t>1 </a:t>
          </a:r>
          <a:r>
            <a:rPr lang="it-IT" dirty="0" err="1"/>
            <a:t>year</a:t>
          </a:r>
          <a:endParaRPr lang="it-IT" dirty="0"/>
        </a:p>
      </dgm:t>
    </dgm:pt>
    <dgm:pt modelId="{856E65F3-F0F5-4A21-8F93-1A1952E7F312}">
      <dgm:prSet phldrT="[Testo]"/>
      <dgm:spPr/>
      <dgm:t>
        <a:bodyPr/>
        <a:lstStyle/>
        <a:p>
          <a:r>
            <a:rPr lang="it-IT" dirty="0"/>
            <a:t>2 follow-up</a:t>
          </a:r>
        </a:p>
      </dgm:t>
    </dgm:pt>
    <dgm:pt modelId="{52EAA632-E296-4090-98F3-C21D36358298}" type="parTrans" cxnId="{AA7F0D30-963A-4F18-A935-2D601123F82B}">
      <dgm:prSet/>
      <dgm:spPr/>
      <dgm:t>
        <a:bodyPr/>
        <a:lstStyle/>
        <a:p>
          <a:endParaRPr lang="it-IT"/>
        </a:p>
      </dgm:t>
    </dgm:pt>
    <dgm:pt modelId="{A2487808-A42B-4178-9F0C-6A59108688D5}" type="sibTrans" cxnId="{AA7F0D30-963A-4F18-A935-2D601123F82B}">
      <dgm:prSet/>
      <dgm:spPr/>
      <dgm:t>
        <a:bodyPr/>
        <a:lstStyle/>
        <a:p>
          <a:endParaRPr lang="it-IT"/>
        </a:p>
      </dgm:t>
    </dgm:pt>
    <dgm:pt modelId="{C724EC79-80A9-484E-BFEE-F90A49734F9F}">
      <dgm:prSet phldrT="[Testo]" custT="1"/>
      <dgm:spPr/>
      <dgm:t>
        <a:bodyPr/>
        <a:lstStyle/>
        <a:p>
          <a:r>
            <a:rPr lang="it-IT" sz="1100" dirty="0"/>
            <a:t>Check</a:t>
          </a:r>
        </a:p>
      </dgm:t>
    </dgm:pt>
    <dgm:pt modelId="{50EFB734-A948-4B4C-BDA9-B0C73E08B4AF}" type="parTrans" cxnId="{1B5B5FD3-E467-4B41-A0C6-9EB300321CA4}">
      <dgm:prSet/>
      <dgm:spPr/>
      <dgm:t>
        <a:bodyPr/>
        <a:lstStyle/>
        <a:p>
          <a:endParaRPr lang="it-IT"/>
        </a:p>
      </dgm:t>
    </dgm:pt>
    <dgm:pt modelId="{8C701739-B33F-4F6A-89CF-68C86500FC54}" type="sibTrans" cxnId="{1B5B5FD3-E467-4B41-A0C6-9EB300321CA4}">
      <dgm:prSet/>
      <dgm:spPr/>
      <dgm:t>
        <a:bodyPr/>
        <a:lstStyle/>
        <a:p>
          <a:endParaRPr lang="it-IT"/>
        </a:p>
      </dgm:t>
    </dgm:pt>
    <dgm:pt modelId="{E39F8DA3-3C43-4DBB-82A7-BB9FEC27BBA8}">
      <dgm:prSet phldrT="[Testo]"/>
      <dgm:spPr/>
      <dgm:t>
        <a:bodyPr/>
        <a:lstStyle/>
        <a:p>
          <a:endParaRPr lang="it-IT" sz="1000" dirty="0"/>
        </a:p>
      </dgm:t>
    </dgm:pt>
    <dgm:pt modelId="{62CABD05-1D6B-4E20-92BC-0421043EAC11}" type="parTrans" cxnId="{EBC1CEE7-0B15-4C79-B88D-9FC2127D426A}">
      <dgm:prSet/>
      <dgm:spPr/>
      <dgm:t>
        <a:bodyPr/>
        <a:lstStyle/>
        <a:p>
          <a:endParaRPr lang="it-IT"/>
        </a:p>
      </dgm:t>
    </dgm:pt>
    <dgm:pt modelId="{0AC4DF38-E9F2-4C0D-85DF-C76466D3422F}" type="sibTrans" cxnId="{EBC1CEE7-0B15-4C79-B88D-9FC2127D426A}">
      <dgm:prSet/>
      <dgm:spPr/>
      <dgm:t>
        <a:bodyPr/>
        <a:lstStyle/>
        <a:p>
          <a:endParaRPr lang="it-IT"/>
        </a:p>
      </dgm:t>
    </dgm:pt>
    <dgm:pt modelId="{B66EEF0D-AF6E-4774-9A2A-789915ED7632}">
      <dgm:prSet phldrT="[Testo]"/>
      <dgm:spPr/>
      <dgm:t>
        <a:bodyPr/>
        <a:lstStyle/>
        <a:p>
          <a:r>
            <a:rPr lang="it-IT" dirty="0"/>
            <a:t>Check</a:t>
          </a:r>
        </a:p>
      </dgm:t>
    </dgm:pt>
    <dgm:pt modelId="{BB329461-25FA-440E-B41B-8528B6D6B065}" type="parTrans" cxnId="{D4CEAC2C-2078-4713-817C-9B3A6AB0C65D}">
      <dgm:prSet/>
      <dgm:spPr/>
      <dgm:t>
        <a:bodyPr/>
        <a:lstStyle/>
        <a:p>
          <a:endParaRPr lang="it-IT"/>
        </a:p>
      </dgm:t>
    </dgm:pt>
    <dgm:pt modelId="{786A389A-ABB8-4D55-A370-CB4E0E57CECD}" type="sibTrans" cxnId="{D4CEAC2C-2078-4713-817C-9B3A6AB0C65D}">
      <dgm:prSet/>
      <dgm:spPr/>
      <dgm:t>
        <a:bodyPr/>
        <a:lstStyle/>
        <a:p>
          <a:endParaRPr lang="it-IT"/>
        </a:p>
      </dgm:t>
    </dgm:pt>
    <dgm:pt modelId="{604F73CA-F08F-4921-8165-6F49B1CE4707}">
      <dgm:prSet phldrT="[Testo]"/>
      <dgm:spPr/>
      <dgm:t>
        <a:bodyPr/>
        <a:lstStyle/>
        <a:p>
          <a:endParaRPr lang="it-IT" sz="800" dirty="0"/>
        </a:p>
      </dgm:t>
    </dgm:pt>
    <dgm:pt modelId="{B96949FE-D5AA-41E6-BEDD-04B43C2B97A9}" type="parTrans" cxnId="{666C81B6-F4B2-4F40-9D01-8297DECAF857}">
      <dgm:prSet/>
      <dgm:spPr/>
      <dgm:t>
        <a:bodyPr/>
        <a:lstStyle/>
        <a:p>
          <a:endParaRPr lang="it-IT"/>
        </a:p>
      </dgm:t>
    </dgm:pt>
    <dgm:pt modelId="{5101ED24-1A7F-458F-86DD-BA315A5C019A}" type="sibTrans" cxnId="{666C81B6-F4B2-4F40-9D01-8297DECAF857}">
      <dgm:prSet/>
      <dgm:spPr/>
      <dgm:t>
        <a:bodyPr/>
        <a:lstStyle/>
        <a:p>
          <a:endParaRPr lang="it-IT"/>
        </a:p>
      </dgm:t>
    </dgm:pt>
    <dgm:pt modelId="{E1BA0E50-D848-459F-B96C-DA42B2415337}">
      <dgm:prSet phldrT="[Testo]" custT="1"/>
      <dgm:spPr/>
      <dgm:t>
        <a:bodyPr/>
        <a:lstStyle/>
        <a:p>
          <a:r>
            <a:rPr lang="it-IT" sz="1200" dirty="0" err="1"/>
            <a:t>Assessment</a:t>
          </a:r>
          <a:endParaRPr lang="it-IT" sz="1200" dirty="0"/>
        </a:p>
      </dgm:t>
    </dgm:pt>
    <dgm:pt modelId="{D9283FAF-DA4D-4934-BEFF-366B012C8342}" type="parTrans" cxnId="{DCF67788-852A-47C3-A049-97EC862AA8F4}">
      <dgm:prSet/>
      <dgm:spPr/>
      <dgm:t>
        <a:bodyPr/>
        <a:lstStyle/>
        <a:p>
          <a:endParaRPr lang="it-IT"/>
        </a:p>
      </dgm:t>
    </dgm:pt>
    <dgm:pt modelId="{45186F04-1E54-467E-BC99-74B31E752E80}" type="sibTrans" cxnId="{DCF67788-852A-47C3-A049-97EC862AA8F4}">
      <dgm:prSet/>
      <dgm:spPr/>
      <dgm:t>
        <a:bodyPr/>
        <a:lstStyle/>
        <a:p>
          <a:endParaRPr lang="it-IT"/>
        </a:p>
      </dgm:t>
    </dgm:pt>
    <dgm:pt modelId="{6E7CCF8F-4EA2-4D7C-9D60-63F15C62FCC8}">
      <dgm:prSet phldrT="[Testo]" custT="1"/>
      <dgm:spPr/>
      <dgm:t>
        <a:bodyPr/>
        <a:lstStyle/>
        <a:p>
          <a:r>
            <a:rPr lang="it-IT" sz="1200" dirty="0"/>
            <a:t>Treatment</a:t>
          </a:r>
        </a:p>
      </dgm:t>
    </dgm:pt>
    <dgm:pt modelId="{65DE4E18-0E26-4118-9B9B-B859E1D95C00}" type="parTrans" cxnId="{F6D6A16E-E090-483F-8EDA-D0BF35C2240A}">
      <dgm:prSet/>
      <dgm:spPr/>
      <dgm:t>
        <a:bodyPr/>
        <a:lstStyle/>
        <a:p>
          <a:endParaRPr lang="it-IT"/>
        </a:p>
      </dgm:t>
    </dgm:pt>
    <dgm:pt modelId="{0D5CFD96-D7E7-4364-885D-430E9DC62910}" type="sibTrans" cxnId="{F6D6A16E-E090-483F-8EDA-D0BF35C2240A}">
      <dgm:prSet/>
      <dgm:spPr/>
      <dgm:t>
        <a:bodyPr/>
        <a:lstStyle/>
        <a:p>
          <a:endParaRPr lang="it-IT"/>
        </a:p>
      </dgm:t>
    </dgm:pt>
    <dgm:pt modelId="{34C0B069-8A37-4943-A687-FCADD35BA91F}">
      <dgm:prSet phldrT="[Testo]" custT="1"/>
      <dgm:spPr/>
      <dgm:t>
        <a:bodyPr/>
        <a:lstStyle/>
        <a:p>
          <a:r>
            <a:rPr lang="it-IT" sz="1200" dirty="0" err="1"/>
            <a:t>Therapeutic</a:t>
          </a:r>
          <a:r>
            <a:rPr lang="it-IT" sz="1200" dirty="0"/>
            <a:t> </a:t>
          </a:r>
          <a:r>
            <a:rPr lang="it-IT" sz="1200" dirty="0" err="1"/>
            <a:t>Education</a:t>
          </a:r>
          <a:endParaRPr lang="it-IT" sz="1200" dirty="0"/>
        </a:p>
      </dgm:t>
    </dgm:pt>
    <dgm:pt modelId="{3B6DD580-737E-4794-B85F-8B2BB0E4B02E}" type="parTrans" cxnId="{6712A7D4-E934-4495-9A12-DEF987E00AD3}">
      <dgm:prSet/>
      <dgm:spPr/>
      <dgm:t>
        <a:bodyPr/>
        <a:lstStyle/>
        <a:p>
          <a:endParaRPr lang="it-IT"/>
        </a:p>
      </dgm:t>
    </dgm:pt>
    <dgm:pt modelId="{04C0333C-9707-4B3C-9EC7-98A1D604C5A5}" type="sibTrans" cxnId="{6712A7D4-E934-4495-9A12-DEF987E00AD3}">
      <dgm:prSet/>
      <dgm:spPr/>
      <dgm:t>
        <a:bodyPr/>
        <a:lstStyle/>
        <a:p>
          <a:endParaRPr lang="it-IT"/>
        </a:p>
      </dgm:t>
    </dgm:pt>
    <dgm:pt modelId="{78B1EF4B-447E-4874-A652-AAF2E0C3D8EA}">
      <dgm:prSet phldrT="[Testo]" custT="1"/>
      <dgm:spPr/>
      <dgm:t>
        <a:bodyPr/>
        <a:lstStyle/>
        <a:p>
          <a:r>
            <a:rPr lang="it-IT" sz="1100" dirty="0"/>
            <a:t>Check</a:t>
          </a:r>
        </a:p>
      </dgm:t>
    </dgm:pt>
    <dgm:pt modelId="{FE8C7259-1EFB-41D9-A46C-3059ECE7B18F}" type="parTrans" cxnId="{1F8AD441-CBEF-40A8-885C-77759A9541DC}">
      <dgm:prSet/>
      <dgm:spPr/>
      <dgm:t>
        <a:bodyPr/>
        <a:lstStyle/>
        <a:p>
          <a:endParaRPr lang="it-IT"/>
        </a:p>
      </dgm:t>
    </dgm:pt>
    <dgm:pt modelId="{34AB69C2-8A3E-47E7-BA57-99B15D6FEB54}" type="sibTrans" cxnId="{1F8AD441-CBEF-40A8-885C-77759A9541DC}">
      <dgm:prSet/>
      <dgm:spPr/>
      <dgm:t>
        <a:bodyPr/>
        <a:lstStyle/>
        <a:p>
          <a:endParaRPr lang="it-IT"/>
        </a:p>
      </dgm:t>
    </dgm:pt>
    <dgm:pt modelId="{CC96C8CA-ECC3-4732-A501-04CE1199CE5A}">
      <dgm:prSet phldrT="[Testo]" custT="1"/>
      <dgm:spPr/>
      <dgm:t>
        <a:bodyPr/>
        <a:lstStyle/>
        <a:p>
          <a:r>
            <a:rPr lang="it-IT" sz="1600" dirty="0"/>
            <a:t>2nd </a:t>
          </a:r>
          <a:r>
            <a:rPr lang="it-IT" sz="1600" dirty="0" err="1"/>
            <a:t>visit</a:t>
          </a:r>
          <a:endParaRPr lang="it-IT" sz="1600" dirty="0"/>
        </a:p>
      </dgm:t>
    </dgm:pt>
    <dgm:pt modelId="{FAB79C14-57FC-4AD2-B1B6-E7C9C7A0045B}" type="sibTrans" cxnId="{9A366860-F9F1-4A42-8A3E-541811764794}">
      <dgm:prSet/>
      <dgm:spPr/>
      <dgm:t>
        <a:bodyPr/>
        <a:lstStyle/>
        <a:p>
          <a:r>
            <a:rPr lang="it-IT" dirty="0"/>
            <a:t>8/12 weeks</a:t>
          </a:r>
        </a:p>
      </dgm:t>
    </dgm:pt>
    <dgm:pt modelId="{A99D4288-3BE6-4311-8DD6-BA030E4F274C}" type="parTrans" cxnId="{9A366860-F9F1-4A42-8A3E-541811764794}">
      <dgm:prSet/>
      <dgm:spPr/>
      <dgm:t>
        <a:bodyPr/>
        <a:lstStyle/>
        <a:p>
          <a:endParaRPr lang="it-IT"/>
        </a:p>
      </dgm:t>
    </dgm:pt>
    <dgm:pt modelId="{F64A454A-85D3-4B82-A7E4-C8E170F049E2}">
      <dgm:prSet custT="1"/>
      <dgm:spPr/>
      <dgm:t>
        <a:bodyPr/>
        <a:lstStyle/>
        <a:p>
          <a:r>
            <a:rPr lang="it-IT" sz="1200" dirty="0" err="1"/>
            <a:t>Adherence</a:t>
          </a:r>
          <a:endParaRPr lang="it-IT" sz="1200" dirty="0"/>
        </a:p>
      </dgm:t>
    </dgm:pt>
    <dgm:pt modelId="{186EECA2-D552-45B6-8280-AD386CAFFEF3}" type="parTrans" cxnId="{8D2E7D47-C1FE-4914-91E5-0977A79AB677}">
      <dgm:prSet/>
      <dgm:spPr/>
      <dgm:t>
        <a:bodyPr/>
        <a:lstStyle/>
        <a:p>
          <a:endParaRPr lang="it-IT"/>
        </a:p>
      </dgm:t>
    </dgm:pt>
    <dgm:pt modelId="{6E7291AC-6A26-49DF-9792-8EE413652205}" type="sibTrans" cxnId="{8D2E7D47-C1FE-4914-91E5-0977A79AB677}">
      <dgm:prSet/>
      <dgm:spPr/>
      <dgm:t>
        <a:bodyPr/>
        <a:lstStyle/>
        <a:p>
          <a:endParaRPr lang="it-IT"/>
        </a:p>
      </dgm:t>
    </dgm:pt>
    <dgm:pt modelId="{C01022C2-619D-4370-BC08-A7ACCBCF77E7}">
      <dgm:prSet custT="1"/>
      <dgm:spPr/>
      <dgm:t>
        <a:bodyPr/>
        <a:lstStyle/>
        <a:p>
          <a:r>
            <a:rPr lang="it-IT" sz="1200" dirty="0" err="1"/>
            <a:t>Clinical</a:t>
          </a:r>
          <a:r>
            <a:rPr lang="it-IT" sz="1200" dirty="0"/>
            <a:t> &amp; </a:t>
          </a:r>
          <a:r>
            <a:rPr lang="it-IT" sz="1200" dirty="0" err="1"/>
            <a:t>Instrumental</a:t>
          </a:r>
          <a:r>
            <a:rPr lang="it-IT" sz="1200" dirty="0"/>
            <a:t> </a:t>
          </a:r>
          <a:r>
            <a:rPr lang="it-IT" sz="1200" dirty="0" err="1"/>
            <a:t>Examination</a:t>
          </a:r>
          <a:endParaRPr lang="it-IT" sz="1200" dirty="0"/>
        </a:p>
      </dgm:t>
    </dgm:pt>
    <dgm:pt modelId="{F3A13053-6D66-4289-B9CC-9F68A74C1781}" type="parTrans" cxnId="{BBF1F872-A46D-46EC-82A5-5464AA1CF94D}">
      <dgm:prSet/>
      <dgm:spPr/>
      <dgm:t>
        <a:bodyPr/>
        <a:lstStyle/>
        <a:p>
          <a:endParaRPr lang="it-IT"/>
        </a:p>
      </dgm:t>
    </dgm:pt>
    <dgm:pt modelId="{C4BD420E-6108-4F01-9684-ADD3A03959F9}" type="sibTrans" cxnId="{BBF1F872-A46D-46EC-82A5-5464AA1CF94D}">
      <dgm:prSet/>
      <dgm:spPr/>
      <dgm:t>
        <a:bodyPr/>
        <a:lstStyle/>
        <a:p>
          <a:endParaRPr lang="it-IT"/>
        </a:p>
      </dgm:t>
    </dgm:pt>
    <dgm:pt modelId="{09898443-77AF-43A6-908B-4600D5B44055}">
      <dgm:prSet custT="1"/>
      <dgm:spPr/>
      <dgm:t>
        <a:bodyPr/>
        <a:lstStyle/>
        <a:p>
          <a:r>
            <a:rPr lang="it-IT" sz="1200" dirty="0" err="1"/>
            <a:t>Assessment</a:t>
          </a:r>
          <a:endParaRPr lang="it-IT" sz="1200" dirty="0"/>
        </a:p>
      </dgm:t>
    </dgm:pt>
    <dgm:pt modelId="{EA5A2EBB-42A8-4D50-B56B-995F673AE5DB}" type="parTrans" cxnId="{BB44F329-9EDA-4305-BC18-FF75F8117851}">
      <dgm:prSet/>
      <dgm:spPr/>
      <dgm:t>
        <a:bodyPr/>
        <a:lstStyle/>
        <a:p>
          <a:endParaRPr lang="it-IT"/>
        </a:p>
      </dgm:t>
    </dgm:pt>
    <dgm:pt modelId="{EE1D4B60-19E7-495A-AC9D-E221B1928D89}" type="sibTrans" cxnId="{BB44F329-9EDA-4305-BC18-FF75F8117851}">
      <dgm:prSet/>
      <dgm:spPr/>
      <dgm:t>
        <a:bodyPr/>
        <a:lstStyle/>
        <a:p>
          <a:endParaRPr lang="it-IT"/>
        </a:p>
      </dgm:t>
    </dgm:pt>
    <dgm:pt modelId="{373301BF-BDF8-4A11-8716-0DABCD78F586}">
      <dgm:prSet custT="1"/>
      <dgm:spPr/>
      <dgm:t>
        <a:bodyPr/>
        <a:lstStyle/>
        <a:p>
          <a:r>
            <a:rPr lang="it-IT" sz="1200" dirty="0"/>
            <a:t>Treatment</a:t>
          </a:r>
        </a:p>
      </dgm:t>
    </dgm:pt>
    <dgm:pt modelId="{6BF8D2BC-E454-468F-9859-8D30C80A83C9}" type="parTrans" cxnId="{0F2E64F6-50A9-45A6-9C41-DA30C3694E52}">
      <dgm:prSet/>
      <dgm:spPr/>
      <dgm:t>
        <a:bodyPr/>
        <a:lstStyle/>
        <a:p>
          <a:endParaRPr lang="it-IT"/>
        </a:p>
      </dgm:t>
    </dgm:pt>
    <dgm:pt modelId="{D16C49AD-5E86-4699-83BE-A91C11CF38BE}" type="sibTrans" cxnId="{0F2E64F6-50A9-45A6-9C41-DA30C3694E52}">
      <dgm:prSet/>
      <dgm:spPr/>
      <dgm:t>
        <a:bodyPr/>
        <a:lstStyle/>
        <a:p>
          <a:endParaRPr lang="it-IT"/>
        </a:p>
      </dgm:t>
    </dgm:pt>
    <dgm:pt modelId="{BC247DF9-9BDB-4DCE-87CC-B4AB21BF5B8B}">
      <dgm:prSet phldrT="[Testo]" custT="1"/>
      <dgm:spPr/>
      <dgm:t>
        <a:bodyPr/>
        <a:lstStyle/>
        <a:p>
          <a:r>
            <a:rPr lang="it-IT" sz="1100" dirty="0" err="1"/>
            <a:t>Adherence</a:t>
          </a:r>
          <a:endParaRPr lang="it-IT" sz="1100" dirty="0"/>
        </a:p>
      </dgm:t>
    </dgm:pt>
    <dgm:pt modelId="{A82D04DA-CB01-4360-AB1D-A654142F0F3E}" type="sibTrans" cxnId="{E31B7C89-9AB8-4CF2-90D0-77B081EA2F35}">
      <dgm:prSet/>
      <dgm:spPr/>
      <dgm:t>
        <a:bodyPr/>
        <a:lstStyle/>
        <a:p>
          <a:endParaRPr lang="it-IT"/>
        </a:p>
      </dgm:t>
    </dgm:pt>
    <dgm:pt modelId="{9460B08D-0D74-4061-94E3-09391B3E99D8}" type="parTrans" cxnId="{E31B7C89-9AB8-4CF2-90D0-77B081EA2F35}">
      <dgm:prSet/>
      <dgm:spPr/>
      <dgm:t>
        <a:bodyPr/>
        <a:lstStyle/>
        <a:p>
          <a:endParaRPr lang="it-IT"/>
        </a:p>
      </dgm:t>
    </dgm:pt>
    <dgm:pt modelId="{B5F87D88-9BBB-412C-8985-DAF7D6C3E04D}">
      <dgm:prSet phldrT="[Testo]" custT="1"/>
      <dgm:spPr/>
      <dgm:t>
        <a:bodyPr/>
        <a:lstStyle/>
        <a:p>
          <a:r>
            <a:rPr lang="it-IT" sz="1100" dirty="0" err="1"/>
            <a:t>Assessment</a:t>
          </a:r>
          <a:endParaRPr lang="it-IT" sz="1100" dirty="0"/>
        </a:p>
      </dgm:t>
    </dgm:pt>
    <dgm:pt modelId="{B2770886-0FD4-4C86-A502-EE3548A04B1D}" type="sibTrans" cxnId="{7B836012-AA13-437C-B00A-08624783D2C8}">
      <dgm:prSet/>
      <dgm:spPr/>
      <dgm:t>
        <a:bodyPr/>
        <a:lstStyle/>
        <a:p>
          <a:endParaRPr lang="it-IT"/>
        </a:p>
      </dgm:t>
    </dgm:pt>
    <dgm:pt modelId="{4C73FEA3-8BE7-4AA0-8C7A-E1FB336DD166}" type="parTrans" cxnId="{7B836012-AA13-437C-B00A-08624783D2C8}">
      <dgm:prSet/>
      <dgm:spPr/>
      <dgm:t>
        <a:bodyPr/>
        <a:lstStyle/>
        <a:p>
          <a:endParaRPr lang="it-IT"/>
        </a:p>
      </dgm:t>
    </dgm:pt>
    <dgm:pt modelId="{DDEF7049-659A-425B-B7DA-6F35EB3AFEFD}">
      <dgm:prSet phldrT="[Testo]" custT="1"/>
      <dgm:spPr/>
      <dgm:t>
        <a:bodyPr/>
        <a:lstStyle/>
        <a:p>
          <a:r>
            <a:rPr lang="it-IT" sz="1100" dirty="0"/>
            <a:t>Treatment</a:t>
          </a:r>
        </a:p>
      </dgm:t>
    </dgm:pt>
    <dgm:pt modelId="{A2D01B8B-051E-4D14-91A8-FBCA3DE81ED2}" type="sibTrans" cxnId="{6BF1EB12-35BB-4868-85D9-801150E1F2A2}">
      <dgm:prSet/>
      <dgm:spPr/>
      <dgm:t>
        <a:bodyPr/>
        <a:lstStyle/>
        <a:p>
          <a:endParaRPr lang="it-IT"/>
        </a:p>
      </dgm:t>
    </dgm:pt>
    <dgm:pt modelId="{26D75938-9F22-44F8-820D-E8C629FDEE56}" type="parTrans" cxnId="{6BF1EB12-35BB-4868-85D9-801150E1F2A2}">
      <dgm:prSet/>
      <dgm:spPr/>
      <dgm:t>
        <a:bodyPr/>
        <a:lstStyle/>
        <a:p>
          <a:endParaRPr lang="it-IT"/>
        </a:p>
      </dgm:t>
    </dgm:pt>
    <dgm:pt modelId="{B3C46D82-F325-4DBB-8FE8-544B0B104D79}">
      <dgm:prSet phldrT="[Testo]" custT="1"/>
      <dgm:spPr/>
      <dgm:t>
        <a:bodyPr/>
        <a:lstStyle/>
        <a:p>
          <a:r>
            <a:rPr lang="it-IT" sz="1100" dirty="0" err="1"/>
            <a:t>Clinical</a:t>
          </a:r>
          <a:r>
            <a:rPr lang="it-IT" sz="1100" dirty="0"/>
            <a:t> &amp; </a:t>
          </a:r>
          <a:r>
            <a:rPr lang="it-IT" sz="1100" dirty="0" err="1"/>
            <a:t>Instrumental</a:t>
          </a:r>
          <a:r>
            <a:rPr lang="it-IT" sz="1100" dirty="0"/>
            <a:t> </a:t>
          </a:r>
          <a:r>
            <a:rPr lang="it-IT" sz="1100" dirty="0" err="1"/>
            <a:t>Examination</a:t>
          </a:r>
          <a:endParaRPr lang="it-IT" sz="1100" dirty="0"/>
        </a:p>
      </dgm:t>
    </dgm:pt>
    <dgm:pt modelId="{8CC78B5B-7F73-4A09-A587-8C1D7E8DA1F3}" type="parTrans" cxnId="{E0ED8309-C4E8-4CFD-A48A-FD2589C42FD0}">
      <dgm:prSet/>
      <dgm:spPr/>
      <dgm:t>
        <a:bodyPr/>
        <a:lstStyle/>
        <a:p>
          <a:endParaRPr lang="it-IT"/>
        </a:p>
      </dgm:t>
    </dgm:pt>
    <dgm:pt modelId="{063C36C0-E0BD-4542-A004-1FD14C200178}" type="sibTrans" cxnId="{E0ED8309-C4E8-4CFD-A48A-FD2589C42FD0}">
      <dgm:prSet/>
      <dgm:spPr/>
      <dgm:t>
        <a:bodyPr/>
        <a:lstStyle/>
        <a:p>
          <a:endParaRPr lang="it-IT"/>
        </a:p>
      </dgm:t>
    </dgm:pt>
    <dgm:pt modelId="{7F9A6A14-60F1-4473-BB60-164AFF1597FE}">
      <dgm:prSet custT="1"/>
      <dgm:spPr/>
      <dgm:t>
        <a:bodyPr/>
        <a:lstStyle/>
        <a:p>
          <a:r>
            <a:rPr lang="it-IT" sz="1100" dirty="0" err="1"/>
            <a:t>Adherence</a:t>
          </a:r>
          <a:endParaRPr lang="it-IT" sz="1100" dirty="0"/>
        </a:p>
      </dgm:t>
    </dgm:pt>
    <dgm:pt modelId="{783FBBCC-2A4D-4826-89F5-45784FF9F5AD}" type="parTrans" cxnId="{54F230E6-DD50-47E0-92AA-285F6D578439}">
      <dgm:prSet/>
      <dgm:spPr/>
      <dgm:t>
        <a:bodyPr/>
        <a:lstStyle/>
        <a:p>
          <a:endParaRPr lang="it-IT"/>
        </a:p>
      </dgm:t>
    </dgm:pt>
    <dgm:pt modelId="{92B79B4F-C33D-47F8-9463-92B56C2657D5}" type="sibTrans" cxnId="{54F230E6-DD50-47E0-92AA-285F6D578439}">
      <dgm:prSet/>
      <dgm:spPr/>
      <dgm:t>
        <a:bodyPr/>
        <a:lstStyle/>
        <a:p>
          <a:endParaRPr lang="it-IT"/>
        </a:p>
      </dgm:t>
    </dgm:pt>
    <dgm:pt modelId="{4DE267A1-83EE-4D35-8467-2A006AEED97B}">
      <dgm:prSet custT="1"/>
      <dgm:spPr/>
      <dgm:t>
        <a:bodyPr/>
        <a:lstStyle/>
        <a:p>
          <a:r>
            <a:rPr lang="it-IT" sz="1100" dirty="0" err="1"/>
            <a:t>Clinical</a:t>
          </a:r>
          <a:r>
            <a:rPr lang="it-IT" sz="1100" dirty="0"/>
            <a:t> &amp; </a:t>
          </a:r>
          <a:r>
            <a:rPr lang="it-IT" sz="1100" dirty="0" err="1"/>
            <a:t>Instrumental</a:t>
          </a:r>
          <a:r>
            <a:rPr lang="it-IT" sz="1100" dirty="0"/>
            <a:t> </a:t>
          </a:r>
          <a:r>
            <a:rPr lang="it-IT" sz="1100" dirty="0" err="1"/>
            <a:t>Examination</a:t>
          </a:r>
          <a:endParaRPr lang="it-IT" sz="1100" dirty="0"/>
        </a:p>
      </dgm:t>
    </dgm:pt>
    <dgm:pt modelId="{440D76EC-BE3D-463F-8E51-9CE1676A7B8B}" type="parTrans" cxnId="{19727F49-DF76-41B8-9605-15EFA6D493A9}">
      <dgm:prSet/>
      <dgm:spPr/>
      <dgm:t>
        <a:bodyPr/>
        <a:lstStyle/>
        <a:p>
          <a:endParaRPr lang="it-IT"/>
        </a:p>
      </dgm:t>
    </dgm:pt>
    <dgm:pt modelId="{387D9DDB-7271-4A48-895E-B9EED8A9C5B6}" type="sibTrans" cxnId="{19727F49-DF76-41B8-9605-15EFA6D493A9}">
      <dgm:prSet/>
      <dgm:spPr/>
      <dgm:t>
        <a:bodyPr/>
        <a:lstStyle/>
        <a:p>
          <a:endParaRPr lang="it-IT"/>
        </a:p>
      </dgm:t>
    </dgm:pt>
    <dgm:pt modelId="{3401640D-8F4F-4932-9969-D5C53FCA04CF}">
      <dgm:prSet custT="1"/>
      <dgm:spPr/>
      <dgm:t>
        <a:bodyPr/>
        <a:lstStyle/>
        <a:p>
          <a:r>
            <a:rPr lang="it-IT" sz="1100"/>
            <a:t>Assessment</a:t>
          </a:r>
          <a:endParaRPr lang="it-IT" sz="1100" dirty="0"/>
        </a:p>
      </dgm:t>
    </dgm:pt>
    <dgm:pt modelId="{888A4B51-BED4-49DD-87DC-6BBC8757DC79}" type="parTrans" cxnId="{3B18940F-1A34-46FB-9ADE-BF872DD63563}">
      <dgm:prSet/>
      <dgm:spPr/>
      <dgm:t>
        <a:bodyPr/>
        <a:lstStyle/>
        <a:p>
          <a:endParaRPr lang="it-IT"/>
        </a:p>
      </dgm:t>
    </dgm:pt>
    <dgm:pt modelId="{88EAA732-685F-4CAA-BDE7-FF4E5ACF1EBB}" type="sibTrans" cxnId="{3B18940F-1A34-46FB-9ADE-BF872DD63563}">
      <dgm:prSet/>
      <dgm:spPr/>
      <dgm:t>
        <a:bodyPr/>
        <a:lstStyle/>
        <a:p>
          <a:endParaRPr lang="it-IT"/>
        </a:p>
      </dgm:t>
    </dgm:pt>
    <dgm:pt modelId="{257AE14C-2993-43E1-80C5-4D1F36146E15}">
      <dgm:prSet custT="1"/>
      <dgm:spPr/>
      <dgm:t>
        <a:bodyPr/>
        <a:lstStyle/>
        <a:p>
          <a:r>
            <a:rPr lang="it-IT" sz="1100" dirty="0"/>
            <a:t>Treatment</a:t>
          </a:r>
        </a:p>
      </dgm:t>
    </dgm:pt>
    <dgm:pt modelId="{9B095629-6694-4BD6-B113-FCEB75D37ADF}" type="parTrans" cxnId="{35E971CE-1A82-4611-B08C-F7C83C6384D9}">
      <dgm:prSet/>
      <dgm:spPr/>
      <dgm:t>
        <a:bodyPr/>
        <a:lstStyle/>
        <a:p>
          <a:endParaRPr lang="it-IT"/>
        </a:p>
      </dgm:t>
    </dgm:pt>
    <dgm:pt modelId="{617E63CB-2BCD-46DA-8BAE-4FAB4E9ECB1A}" type="sibTrans" cxnId="{35E971CE-1A82-4611-B08C-F7C83C6384D9}">
      <dgm:prSet/>
      <dgm:spPr/>
      <dgm:t>
        <a:bodyPr/>
        <a:lstStyle/>
        <a:p>
          <a:endParaRPr lang="it-IT"/>
        </a:p>
      </dgm:t>
    </dgm:pt>
    <dgm:pt modelId="{C4B11D7F-2AF5-4B67-AD66-A03F84286FD2}">
      <dgm:prSet/>
      <dgm:spPr/>
      <dgm:t>
        <a:bodyPr/>
        <a:lstStyle/>
        <a:p>
          <a:r>
            <a:rPr lang="it-IT"/>
            <a:t>Adherence</a:t>
          </a:r>
          <a:endParaRPr lang="it-IT" dirty="0"/>
        </a:p>
      </dgm:t>
    </dgm:pt>
    <dgm:pt modelId="{C9D944A1-D5BF-407D-BE6C-49004030E349}" type="parTrans" cxnId="{A22E09A8-ED91-4C6E-8B93-36D60691B795}">
      <dgm:prSet/>
      <dgm:spPr/>
      <dgm:t>
        <a:bodyPr/>
        <a:lstStyle/>
        <a:p>
          <a:endParaRPr lang="it-IT"/>
        </a:p>
      </dgm:t>
    </dgm:pt>
    <dgm:pt modelId="{7663CDD5-AA1F-4A4F-B425-3EB3ACBC707C}" type="sibTrans" cxnId="{A22E09A8-ED91-4C6E-8B93-36D60691B795}">
      <dgm:prSet/>
      <dgm:spPr/>
      <dgm:t>
        <a:bodyPr/>
        <a:lstStyle/>
        <a:p>
          <a:endParaRPr lang="it-IT"/>
        </a:p>
      </dgm:t>
    </dgm:pt>
    <dgm:pt modelId="{FEBCCD10-CE99-4F3D-AD25-AA347D430F3C}">
      <dgm:prSet/>
      <dgm:spPr/>
      <dgm:t>
        <a:bodyPr/>
        <a:lstStyle/>
        <a:p>
          <a:r>
            <a:rPr lang="it-IT"/>
            <a:t>Clinical &amp; Instrumental Examination</a:t>
          </a:r>
          <a:endParaRPr lang="it-IT" dirty="0"/>
        </a:p>
      </dgm:t>
    </dgm:pt>
    <dgm:pt modelId="{D3D85CC3-10F8-4DE4-94C2-D6F9A9435525}" type="parTrans" cxnId="{A66CA29E-F9C0-486F-89BC-8E3BD659F108}">
      <dgm:prSet/>
      <dgm:spPr/>
      <dgm:t>
        <a:bodyPr/>
        <a:lstStyle/>
        <a:p>
          <a:endParaRPr lang="it-IT"/>
        </a:p>
      </dgm:t>
    </dgm:pt>
    <dgm:pt modelId="{2E17930E-7DF3-4D70-9115-DE1D8A2ED13B}" type="sibTrans" cxnId="{A66CA29E-F9C0-486F-89BC-8E3BD659F108}">
      <dgm:prSet/>
      <dgm:spPr/>
      <dgm:t>
        <a:bodyPr/>
        <a:lstStyle/>
        <a:p>
          <a:endParaRPr lang="it-IT"/>
        </a:p>
      </dgm:t>
    </dgm:pt>
    <dgm:pt modelId="{F22044E0-9B63-4EAE-ABE5-7B3C68056E07}">
      <dgm:prSet/>
      <dgm:spPr/>
      <dgm:t>
        <a:bodyPr/>
        <a:lstStyle/>
        <a:p>
          <a:r>
            <a:rPr lang="it-IT"/>
            <a:t>Assessment</a:t>
          </a:r>
          <a:endParaRPr lang="it-IT" dirty="0"/>
        </a:p>
      </dgm:t>
    </dgm:pt>
    <dgm:pt modelId="{B6535D27-46B0-40CC-8C49-E2D7378DCFE6}" type="parTrans" cxnId="{F80E8789-4502-4BEE-92FD-C3F227E3691D}">
      <dgm:prSet/>
      <dgm:spPr/>
      <dgm:t>
        <a:bodyPr/>
        <a:lstStyle/>
        <a:p>
          <a:endParaRPr lang="it-IT"/>
        </a:p>
      </dgm:t>
    </dgm:pt>
    <dgm:pt modelId="{85579784-0643-4EA2-8910-FC81C95AC181}" type="sibTrans" cxnId="{F80E8789-4502-4BEE-92FD-C3F227E3691D}">
      <dgm:prSet/>
      <dgm:spPr/>
      <dgm:t>
        <a:bodyPr/>
        <a:lstStyle/>
        <a:p>
          <a:endParaRPr lang="it-IT"/>
        </a:p>
      </dgm:t>
    </dgm:pt>
    <dgm:pt modelId="{FEBD66FD-E989-47D3-A952-29ED54057B2D}">
      <dgm:prSet/>
      <dgm:spPr/>
      <dgm:t>
        <a:bodyPr/>
        <a:lstStyle/>
        <a:p>
          <a:r>
            <a:rPr lang="it-IT" dirty="0"/>
            <a:t>Treatment</a:t>
          </a:r>
        </a:p>
      </dgm:t>
    </dgm:pt>
    <dgm:pt modelId="{441A6378-9159-4127-98ED-AD283F69F8CE}" type="parTrans" cxnId="{D32F4FE8-B71E-4937-9CB9-2D3DEE088C7A}">
      <dgm:prSet/>
      <dgm:spPr/>
      <dgm:t>
        <a:bodyPr/>
        <a:lstStyle/>
        <a:p>
          <a:endParaRPr lang="it-IT"/>
        </a:p>
      </dgm:t>
    </dgm:pt>
    <dgm:pt modelId="{CE5A13CD-65AC-40D7-A305-E2E898042122}" type="sibTrans" cxnId="{D32F4FE8-B71E-4937-9CB9-2D3DEE088C7A}">
      <dgm:prSet/>
      <dgm:spPr/>
      <dgm:t>
        <a:bodyPr/>
        <a:lstStyle/>
        <a:p>
          <a:endParaRPr lang="it-IT"/>
        </a:p>
      </dgm:t>
    </dgm:pt>
    <dgm:pt modelId="{DD2B4606-CFD5-4DEA-8FA4-6E21CBF473F3}" type="pres">
      <dgm:prSet presAssocID="{A4AACDDC-4301-468E-A013-FFDC6B83A6E3}" presName="Name0" presStyleCnt="0">
        <dgm:presLayoutVars>
          <dgm:dir/>
          <dgm:resizeHandles val="exact"/>
        </dgm:presLayoutVars>
      </dgm:prSet>
      <dgm:spPr/>
    </dgm:pt>
    <dgm:pt modelId="{34621E43-764B-47F3-946C-EC9C0C2725ED}" type="pres">
      <dgm:prSet presAssocID="{0D2CBADE-327B-4C54-9D20-E50C636729C6}" presName="composite" presStyleCnt="0"/>
      <dgm:spPr/>
    </dgm:pt>
    <dgm:pt modelId="{2DD2C6B1-81B7-49BB-B2FF-3305B79A9CEF}" type="pres">
      <dgm:prSet presAssocID="{0D2CBADE-327B-4C54-9D20-E50C636729C6}" presName="imagSh" presStyleLbl="bgImgPlace1" presStyleIdx="0" presStyleCnt="5" custLinFactNeighborX="-2149" custLinFactNeighborY="-28862"/>
      <dgm:spPr/>
    </dgm:pt>
    <dgm:pt modelId="{2590B6ED-D256-484E-9F18-50EFCD00C311}" type="pres">
      <dgm:prSet presAssocID="{0D2CBADE-327B-4C54-9D20-E50C636729C6}" presName="txNode" presStyleLbl="node1" presStyleIdx="0" presStyleCnt="5" custScaleY="157965" custLinFactNeighborX="-6265" custLinFactNeighborY="-37137">
        <dgm:presLayoutVars>
          <dgm:bulletEnabled val="1"/>
        </dgm:presLayoutVars>
      </dgm:prSet>
      <dgm:spPr/>
    </dgm:pt>
    <dgm:pt modelId="{169FDCEC-F247-4CC7-B787-A77850073189}" type="pres">
      <dgm:prSet presAssocID="{DC52F1CF-64B6-4CA6-A83B-38020BD4AC7A}" presName="sibTrans" presStyleLbl="sibTrans2D1" presStyleIdx="0" presStyleCnt="4" custScaleX="254341"/>
      <dgm:spPr/>
    </dgm:pt>
    <dgm:pt modelId="{0FB19FE6-41F7-4565-B783-1795CB5630FA}" type="pres">
      <dgm:prSet presAssocID="{DC52F1CF-64B6-4CA6-A83B-38020BD4AC7A}" presName="connTx" presStyleLbl="sibTrans2D1" presStyleIdx="0" presStyleCnt="4"/>
      <dgm:spPr/>
    </dgm:pt>
    <dgm:pt modelId="{A79851D7-4BED-4856-9392-8CBE359A88B2}" type="pres">
      <dgm:prSet presAssocID="{CC96C8CA-ECC3-4732-A501-04CE1199CE5A}" presName="composite" presStyleCnt="0"/>
      <dgm:spPr/>
    </dgm:pt>
    <dgm:pt modelId="{036E185E-27D0-48BA-A2CC-9FF5F149A3AE}" type="pres">
      <dgm:prSet presAssocID="{CC96C8CA-ECC3-4732-A501-04CE1199CE5A}" presName="imagSh" presStyleLbl="bgImgPlace1" presStyleIdx="1" presStyleCnt="5" custLinFactNeighborX="-5706" custLinFactNeighborY="-31289"/>
      <dgm:spPr/>
    </dgm:pt>
    <dgm:pt modelId="{69876652-7F6C-496F-AFE8-16AD2F1B725C}" type="pres">
      <dgm:prSet presAssocID="{CC96C8CA-ECC3-4732-A501-04CE1199CE5A}" presName="txNode" presStyleLbl="node1" presStyleIdx="1" presStyleCnt="5" custScaleY="153266" custLinFactNeighborX="-15578" custLinFactNeighborY="-37125">
        <dgm:presLayoutVars>
          <dgm:bulletEnabled val="1"/>
        </dgm:presLayoutVars>
      </dgm:prSet>
      <dgm:spPr/>
    </dgm:pt>
    <dgm:pt modelId="{10D9AA31-9113-4506-86D1-13F67C5DD24D}" type="pres">
      <dgm:prSet presAssocID="{FAB79C14-57FC-4AD2-B1B6-E7C9C7A0045B}" presName="sibTrans" presStyleLbl="sibTrans2D1" presStyleIdx="1" presStyleCnt="4" custScaleX="310272"/>
      <dgm:spPr/>
    </dgm:pt>
    <dgm:pt modelId="{393C9AE0-A6F2-4B07-AFD6-86E90B742D9F}" type="pres">
      <dgm:prSet presAssocID="{FAB79C14-57FC-4AD2-B1B6-E7C9C7A0045B}" presName="connTx" presStyleLbl="sibTrans2D1" presStyleIdx="1" presStyleCnt="4"/>
      <dgm:spPr/>
    </dgm:pt>
    <dgm:pt modelId="{D44C49D6-5C0D-4ACB-8F1A-18DA67CCD0D1}" type="pres">
      <dgm:prSet presAssocID="{36B7C225-819E-4374-9EBD-57D9FA144588}" presName="composite" presStyleCnt="0"/>
      <dgm:spPr/>
    </dgm:pt>
    <dgm:pt modelId="{5537E53A-8DAA-492E-94B4-400EDE67D7D2}" type="pres">
      <dgm:prSet presAssocID="{36B7C225-819E-4374-9EBD-57D9FA144588}" presName="imagSh" presStyleLbl="bgImgPlace1" presStyleIdx="2" presStyleCnt="5" custLinFactNeighborX="-12783" custLinFactNeighborY="-28476"/>
      <dgm:spPr/>
    </dgm:pt>
    <dgm:pt modelId="{7671D6F7-BFF3-417F-8040-DDE1158FB8A1}" type="pres">
      <dgm:prSet presAssocID="{36B7C225-819E-4374-9EBD-57D9FA144588}" presName="txNode" presStyleLbl="node1" presStyleIdx="2" presStyleCnt="5" custScaleY="157965" custLinFactNeighborX="-20043" custLinFactNeighborY="-33645">
        <dgm:presLayoutVars>
          <dgm:bulletEnabled val="1"/>
        </dgm:presLayoutVars>
      </dgm:prSet>
      <dgm:spPr/>
    </dgm:pt>
    <dgm:pt modelId="{435F31E4-4130-4E8C-BC5F-4E04AC9176BF}" type="pres">
      <dgm:prSet presAssocID="{66403738-15C8-4867-AF70-C85CC1013E34}" presName="sibTrans" presStyleLbl="sibTrans2D1" presStyleIdx="2" presStyleCnt="4" custScaleX="229896"/>
      <dgm:spPr/>
    </dgm:pt>
    <dgm:pt modelId="{495CFCBA-B351-47FE-8F86-E6B2C4E3CC19}" type="pres">
      <dgm:prSet presAssocID="{66403738-15C8-4867-AF70-C85CC1013E34}" presName="connTx" presStyleLbl="sibTrans2D1" presStyleIdx="2" presStyleCnt="4"/>
      <dgm:spPr/>
    </dgm:pt>
    <dgm:pt modelId="{30D005E9-69CA-4AF9-AB6A-CBA90E74BDB0}" type="pres">
      <dgm:prSet presAssocID="{97CAB4FA-C30C-4940-9F1A-F2B678A1E8B4}" presName="composite" presStyleCnt="0"/>
      <dgm:spPr/>
    </dgm:pt>
    <dgm:pt modelId="{BF9F42CC-B111-4377-8C0E-2CB357A175AD}" type="pres">
      <dgm:prSet presAssocID="{97CAB4FA-C30C-4940-9F1A-F2B678A1E8B4}" presName="imagSh" presStyleLbl="bgImgPlace1" presStyleIdx="3" presStyleCnt="5" custLinFactNeighborX="-31049" custLinFactNeighborY="-31600"/>
      <dgm:spPr/>
    </dgm:pt>
    <dgm:pt modelId="{C05CF936-D631-4919-A844-1D9ED8F7DD54}" type="pres">
      <dgm:prSet presAssocID="{97CAB4FA-C30C-4940-9F1A-F2B678A1E8B4}" presName="txNode" presStyleLbl="node1" presStyleIdx="3" presStyleCnt="5" custScaleY="157965" custLinFactNeighborX="-36214" custLinFactNeighborY="-30919">
        <dgm:presLayoutVars>
          <dgm:bulletEnabled val="1"/>
        </dgm:presLayoutVars>
      </dgm:prSet>
      <dgm:spPr/>
    </dgm:pt>
    <dgm:pt modelId="{EFBA5F94-DD61-405E-85FC-3502EB83E409}" type="pres">
      <dgm:prSet presAssocID="{5D0F7ED8-82E8-4575-845E-2F1976F47C1B}" presName="sibTrans" presStyleLbl="sibTrans2D1" presStyleIdx="3" presStyleCnt="4" custScaleX="205488" custScaleY="74402" custLinFactNeighborX="10110" custLinFactNeighborY="23360"/>
      <dgm:spPr/>
    </dgm:pt>
    <dgm:pt modelId="{F64489A2-4E1D-4BCF-B6E8-D804AB5BAC39}" type="pres">
      <dgm:prSet presAssocID="{5D0F7ED8-82E8-4575-845E-2F1976F47C1B}" presName="connTx" presStyleLbl="sibTrans2D1" presStyleIdx="3" presStyleCnt="4"/>
      <dgm:spPr/>
    </dgm:pt>
    <dgm:pt modelId="{F7CEAF9C-CB1F-4E36-9391-C0CC6510A3BB}" type="pres">
      <dgm:prSet presAssocID="{856E65F3-F0F5-4A21-8F93-1A1952E7F312}" presName="composite" presStyleCnt="0"/>
      <dgm:spPr/>
    </dgm:pt>
    <dgm:pt modelId="{290D9118-CBB1-47B7-B21E-7837383B401A}" type="pres">
      <dgm:prSet presAssocID="{856E65F3-F0F5-4A21-8F93-1A1952E7F312}" presName="imagSh" presStyleLbl="bgImgPlace1" presStyleIdx="4" presStyleCnt="5" custLinFactNeighborX="-48181" custLinFactNeighborY="-32391"/>
      <dgm:spPr/>
    </dgm:pt>
    <dgm:pt modelId="{AED89735-0CF2-4897-85B1-674D457D9ABB}" type="pres">
      <dgm:prSet presAssocID="{856E65F3-F0F5-4A21-8F93-1A1952E7F312}" presName="txNode" presStyleLbl="node1" presStyleIdx="4" presStyleCnt="5" custScaleY="157965" custLinFactNeighborX="-52385" custLinFactNeighborY="-28349">
        <dgm:presLayoutVars>
          <dgm:bulletEnabled val="1"/>
        </dgm:presLayoutVars>
      </dgm:prSet>
      <dgm:spPr/>
    </dgm:pt>
  </dgm:ptLst>
  <dgm:cxnLst>
    <dgm:cxn modelId="{FB34D603-43CA-4CDD-9B03-94D92EBD6963}" type="presOf" srcId="{66403738-15C8-4867-AF70-C85CC1013E34}" destId="{495CFCBA-B351-47FE-8F86-E6B2C4E3CC19}" srcOrd="1" destOrd="0" presId="urn:microsoft.com/office/officeart/2005/8/layout/hProcess10#5"/>
    <dgm:cxn modelId="{66D31005-177D-4B84-AA4A-8ED5BE0EE084}" type="presOf" srcId="{59FE4249-1874-48EA-B2AC-BA1501A80D9E}" destId="{7671D6F7-BFF3-417F-8040-DDE1158FB8A1}" srcOrd="0" destOrd="1" presId="urn:microsoft.com/office/officeart/2005/8/layout/hProcess10#5"/>
    <dgm:cxn modelId="{D91F2108-6FCF-4821-B03A-B20DE3A31104}" type="presOf" srcId="{0D2CBADE-327B-4C54-9D20-E50C636729C6}" destId="{2590B6ED-D256-484E-9F18-50EFCD00C311}" srcOrd="0" destOrd="0" presId="urn:microsoft.com/office/officeart/2005/8/layout/hProcess10#5"/>
    <dgm:cxn modelId="{E0ED8309-C4E8-4CFD-A48A-FD2589C42FD0}" srcId="{CC96C8CA-ECC3-4732-A501-04CE1199CE5A}" destId="{B3C46D82-F325-4DBB-8FE8-544B0B104D79}" srcOrd="2" destOrd="0" parTransId="{8CC78B5B-7F73-4A09-A587-8C1D7E8DA1F3}" sibTransId="{063C36C0-E0BD-4542-A004-1FD14C200178}"/>
    <dgm:cxn modelId="{57BAA00B-182E-401B-987D-96474BBAFE4F}" type="presOf" srcId="{B3C46D82-F325-4DBB-8FE8-544B0B104D79}" destId="{69876652-7F6C-496F-AFE8-16AD2F1B725C}" srcOrd="0" destOrd="3" presId="urn:microsoft.com/office/officeart/2005/8/layout/hProcess10#5"/>
    <dgm:cxn modelId="{3B18940F-1A34-46FB-9ADE-BF872DD63563}" srcId="{97CAB4FA-C30C-4940-9F1A-F2B678A1E8B4}" destId="{3401640D-8F4F-4932-9969-D5C53FCA04CF}" srcOrd="3" destOrd="0" parTransId="{888A4B51-BED4-49DD-87DC-6BBC8757DC79}" sibTransId="{88EAA732-685F-4CAA-BDE7-FF4E5ACF1EBB}"/>
    <dgm:cxn modelId="{7B836012-AA13-437C-B00A-08624783D2C8}" srcId="{CC96C8CA-ECC3-4732-A501-04CE1199CE5A}" destId="{B5F87D88-9BBB-412C-8985-DAF7D6C3E04D}" srcOrd="3" destOrd="0" parTransId="{4C73FEA3-8BE7-4AA0-8C7A-E1FB336DD166}" sibTransId="{B2770886-0FD4-4C86-A502-EE3548A04B1D}"/>
    <dgm:cxn modelId="{6BF1EB12-35BB-4868-85D9-801150E1F2A2}" srcId="{CC96C8CA-ECC3-4732-A501-04CE1199CE5A}" destId="{DDEF7049-659A-425B-B7DA-6F35EB3AFEFD}" srcOrd="4" destOrd="0" parTransId="{26D75938-9F22-44F8-820D-E8C629FDEE56}" sibTransId="{A2D01B8B-051E-4D14-91A8-FBCA3DE81ED2}"/>
    <dgm:cxn modelId="{B05E7C23-2978-4D42-9D3D-33C1C16F55B3}" type="presOf" srcId="{C4B11D7F-2AF5-4B67-AD66-A03F84286FD2}" destId="{AED89735-0CF2-4897-85B1-674D457D9ABB}" srcOrd="0" destOrd="2" presId="urn:microsoft.com/office/officeart/2005/8/layout/hProcess10#5"/>
    <dgm:cxn modelId="{B4A85E27-ECBE-4618-B3F0-6C2BFB5F8C46}" type="presOf" srcId="{DC52F1CF-64B6-4CA6-A83B-38020BD4AC7A}" destId="{169FDCEC-F247-4CC7-B787-A77850073189}" srcOrd="0" destOrd="0" presId="urn:microsoft.com/office/officeart/2005/8/layout/hProcess10#5"/>
    <dgm:cxn modelId="{BB44F329-9EDA-4305-BC18-FF75F8117851}" srcId="{36B7C225-819E-4374-9EBD-57D9FA144588}" destId="{09898443-77AF-43A6-908B-4600D5B44055}" srcOrd="3" destOrd="0" parTransId="{EA5A2EBB-42A8-4D50-B56B-995F673AE5DB}" sibTransId="{EE1D4B60-19E7-495A-AC9D-E221B1928D89}"/>
    <dgm:cxn modelId="{C0C1542A-7A1E-4FED-8E56-BBA7763EC1F5}" srcId="{0D2CBADE-327B-4C54-9D20-E50C636729C6}" destId="{3D31BBB0-792A-4B2B-9A93-07DDE6DF74A1}" srcOrd="0" destOrd="0" parTransId="{FFDB8868-DBAF-4943-AEF7-9A06E1103728}" sibTransId="{58EF99DB-6EB4-4EEB-A875-5C27F4D62FF0}"/>
    <dgm:cxn modelId="{7AC47A2A-DC1A-4B40-9520-C479EBE91911}" type="presOf" srcId="{B66EEF0D-AF6E-4774-9A2A-789915ED7632}" destId="{AED89735-0CF2-4897-85B1-674D457D9ABB}" srcOrd="0" destOrd="1" presId="urn:microsoft.com/office/officeart/2005/8/layout/hProcess10#5"/>
    <dgm:cxn modelId="{D4CEAC2C-2078-4713-817C-9B3A6AB0C65D}" srcId="{856E65F3-F0F5-4A21-8F93-1A1952E7F312}" destId="{B66EEF0D-AF6E-4774-9A2A-789915ED7632}" srcOrd="0" destOrd="0" parTransId="{BB329461-25FA-440E-B41B-8528B6D6B065}" sibTransId="{786A389A-ABB8-4D55-A370-CB4E0E57CECD}"/>
    <dgm:cxn modelId="{E0D6542F-8EFA-4464-85F1-7098E2877A05}" type="presOf" srcId="{5D0F7ED8-82E8-4575-845E-2F1976F47C1B}" destId="{F64489A2-4E1D-4BCF-B6E8-D804AB5BAC39}" srcOrd="1" destOrd="0" presId="urn:microsoft.com/office/officeart/2005/8/layout/hProcess10#5"/>
    <dgm:cxn modelId="{E7BC602F-44F7-4877-AD6F-9A1CABD714DA}" type="presOf" srcId="{5D0F7ED8-82E8-4575-845E-2F1976F47C1B}" destId="{EFBA5F94-DD61-405E-85FC-3502EB83E409}" srcOrd="0" destOrd="0" presId="urn:microsoft.com/office/officeart/2005/8/layout/hProcess10#5"/>
    <dgm:cxn modelId="{AA7F0D30-963A-4F18-A935-2D601123F82B}" srcId="{A4AACDDC-4301-468E-A013-FFDC6B83A6E3}" destId="{856E65F3-F0F5-4A21-8F93-1A1952E7F312}" srcOrd="4" destOrd="0" parTransId="{52EAA632-E296-4090-98F3-C21D36358298}" sibTransId="{A2487808-A42B-4178-9F0C-6A59108688D5}"/>
    <dgm:cxn modelId="{9D1F8935-B592-4857-9917-C4897078AD15}" srcId="{36B7C225-819E-4374-9EBD-57D9FA144588}" destId="{59FE4249-1874-48EA-B2AC-BA1501A80D9E}" srcOrd="0" destOrd="0" parTransId="{8561BA1A-BE4F-4C87-A5EF-0E735138D3B6}" sibTransId="{273AE73A-C970-490C-A1C2-52392267F708}"/>
    <dgm:cxn modelId="{01F50D36-EF40-4166-AFE0-C797D501DE71}" type="presOf" srcId="{F64A454A-85D3-4B82-A7E4-C8E170F049E2}" destId="{7671D6F7-BFF3-417F-8040-DDE1158FB8A1}" srcOrd="0" destOrd="2" presId="urn:microsoft.com/office/officeart/2005/8/layout/hProcess10#5"/>
    <dgm:cxn modelId="{59EE6938-6579-44D2-A2AE-386B63A51850}" type="presOf" srcId="{C724EC79-80A9-484E-BFEE-F90A49734F9F}" destId="{C05CF936-D631-4919-A844-1D9ED8F7DD54}" srcOrd="0" destOrd="1" presId="urn:microsoft.com/office/officeart/2005/8/layout/hProcess10#5"/>
    <dgm:cxn modelId="{1F8AD441-CBEF-40A8-885C-77759A9541DC}" srcId="{CC96C8CA-ECC3-4732-A501-04CE1199CE5A}" destId="{78B1EF4B-447E-4874-A652-AAF2E0C3D8EA}" srcOrd="0" destOrd="0" parTransId="{FE8C7259-1EFB-41D9-A46C-3059ECE7B18F}" sibTransId="{34AB69C2-8A3E-47E7-BA57-99B15D6FEB54}"/>
    <dgm:cxn modelId="{80DC3944-4543-4304-89A4-6DF8B9F555B2}" type="presOf" srcId="{257AE14C-2993-43E1-80C5-4D1F36146E15}" destId="{C05CF936-D631-4919-A844-1D9ED8F7DD54}" srcOrd="0" destOrd="5" presId="urn:microsoft.com/office/officeart/2005/8/layout/hProcess10#5"/>
    <dgm:cxn modelId="{F945C244-58A4-4AAA-930B-1D12465306CC}" type="presOf" srcId="{4DE267A1-83EE-4D35-8467-2A006AEED97B}" destId="{C05CF936-D631-4919-A844-1D9ED8F7DD54}" srcOrd="0" destOrd="3" presId="urn:microsoft.com/office/officeart/2005/8/layout/hProcess10#5"/>
    <dgm:cxn modelId="{8D2E7D47-C1FE-4914-91E5-0977A79AB677}" srcId="{36B7C225-819E-4374-9EBD-57D9FA144588}" destId="{F64A454A-85D3-4B82-A7E4-C8E170F049E2}" srcOrd="1" destOrd="0" parTransId="{186EECA2-D552-45B6-8280-AD386CAFFEF3}" sibTransId="{6E7291AC-6A26-49DF-9792-8EE413652205}"/>
    <dgm:cxn modelId="{19727F49-DF76-41B8-9605-15EFA6D493A9}" srcId="{97CAB4FA-C30C-4940-9F1A-F2B678A1E8B4}" destId="{4DE267A1-83EE-4D35-8467-2A006AEED97B}" srcOrd="2" destOrd="0" parTransId="{440D76EC-BE3D-463F-8E51-9CE1676A7B8B}" sibTransId="{387D9DDB-7271-4A48-895E-B9EED8A9C5B6}"/>
    <dgm:cxn modelId="{FD6F0D4C-2FCA-4285-9176-BDBF849566FF}" type="presOf" srcId="{E39F8DA3-3C43-4DBB-82A7-BB9FEC27BBA8}" destId="{C05CF936-D631-4919-A844-1D9ED8F7DD54}" srcOrd="0" destOrd="6" presId="urn:microsoft.com/office/officeart/2005/8/layout/hProcess10#5"/>
    <dgm:cxn modelId="{333A1455-3E93-465A-BF6C-7BD9A772D525}" type="presOf" srcId="{856E65F3-F0F5-4A21-8F93-1A1952E7F312}" destId="{AED89735-0CF2-4897-85B1-674D457D9ABB}" srcOrd="0" destOrd="0" presId="urn:microsoft.com/office/officeart/2005/8/layout/hProcess10#5"/>
    <dgm:cxn modelId="{374FF05C-7394-46BB-8213-66E0B8D4E330}" srcId="{A4AACDDC-4301-468E-A013-FFDC6B83A6E3}" destId="{36B7C225-819E-4374-9EBD-57D9FA144588}" srcOrd="2" destOrd="0" parTransId="{45492D7E-E790-4BE7-A249-FA786EE707C5}" sibTransId="{66403738-15C8-4867-AF70-C85CC1013E34}"/>
    <dgm:cxn modelId="{9A366860-F9F1-4A42-8A3E-541811764794}" srcId="{A4AACDDC-4301-468E-A013-FFDC6B83A6E3}" destId="{CC96C8CA-ECC3-4732-A501-04CE1199CE5A}" srcOrd="1" destOrd="0" parTransId="{A99D4288-3BE6-4311-8DD6-BA030E4F274C}" sibTransId="{FAB79C14-57FC-4AD2-B1B6-E7C9C7A0045B}"/>
    <dgm:cxn modelId="{1A75236A-74EC-4C99-B37C-F8AB0E271B78}" type="presOf" srcId="{F22044E0-9B63-4EAE-ABE5-7B3C68056E07}" destId="{AED89735-0CF2-4897-85B1-674D457D9ABB}" srcOrd="0" destOrd="4" presId="urn:microsoft.com/office/officeart/2005/8/layout/hProcess10#5"/>
    <dgm:cxn modelId="{E5A6936A-7370-43E7-B655-A721ABCE9D1A}" type="presOf" srcId="{FEBCCD10-CE99-4F3D-AD25-AA347D430F3C}" destId="{AED89735-0CF2-4897-85B1-674D457D9ABB}" srcOrd="0" destOrd="3" presId="urn:microsoft.com/office/officeart/2005/8/layout/hProcess10#5"/>
    <dgm:cxn modelId="{BFC2156C-D695-44FC-9CAB-93EB6D0332B4}" type="presOf" srcId="{DDEF7049-659A-425B-B7DA-6F35EB3AFEFD}" destId="{69876652-7F6C-496F-AFE8-16AD2F1B725C}" srcOrd="0" destOrd="5" presId="urn:microsoft.com/office/officeart/2005/8/layout/hProcess10#5"/>
    <dgm:cxn modelId="{1C2D556C-D60F-4F39-AD81-0477530244A0}" srcId="{A4AACDDC-4301-468E-A013-FFDC6B83A6E3}" destId="{0D2CBADE-327B-4C54-9D20-E50C636729C6}" srcOrd="0" destOrd="0" parTransId="{8D92F4CC-0016-4031-BB67-941C02CB49EF}" sibTransId="{DC52F1CF-64B6-4CA6-A83B-38020BD4AC7A}"/>
    <dgm:cxn modelId="{2BCDD16D-F17A-42A8-9D7D-FE4FCD086735}" type="presOf" srcId="{FAB79C14-57FC-4AD2-B1B6-E7C9C7A0045B}" destId="{393C9AE0-A6F2-4B07-AFD6-86E90B742D9F}" srcOrd="1" destOrd="0" presId="urn:microsoft.com/office/officeart/2005/8/layout/hProcess10#5"/>
    <dgm:cxn modelId="{A0CDD86D-5D20-4432-8F33-F80388C21975}" type="presOf" srcId="{373301BF-BDF8-4A11-8716-0DABCD78F586}" destId="{7671D6F7-BFF3-417F-8040-DDE1158FB8A1}" srcOrd="0" destOrd="5" presId="urn:microsoft.com/office/officeart/2005/8/layout/hProcess10#5"/>
    <dgm:cxn modelId="{F6D6A16E-E090-483F-8EDA-D0BF35C2240A}" srcId="{0D2CBADE-327B-4C54-9D20-E50C636729C6}" destId="{6E7CCF8F-4EA2-4D7C-9D60-63F15C62FCC8}" srcOrd="2" destOrd="0" parTransId="{65DE4E18-0E26-4118-9B9B-B859E1D95C00}" sibTransId="{0D5CFD96-D7E7-4364-885D-430E9DC62910}"/>
    <dgm:cxn modelId="{56FF6171-6E2E-4EAB-8052-0047AF13DD3C}" type="presOf" srcId="{3401640D-8F4F-4932-9969-D5C53FCA04CF}" destId="{C05CF936-D631-4919-A844-1D9ED8F7DD54}" srcOrd="0" destOrd="4" presId="urn:microsoft.com/office/officeart/2005/8/layout/hProcess10#5"/>
    <dgm:cxn modelId="{4018F671-237B-4F75-832E-92D004A073B6}" type="presOf" srcId="{A4AACDDC-4301-468E-A013-FFDC6B83A6E3}" destId="{DD2B4606-CFD5-4DEA-8FA4-6E21CBF473F3}" srcOrd="0" destOrd="0" presId="urn:microsoft.com/office/officeart/2005/8/layout/hProcess10#5"/>
    <dgm:cxn modelId="{BBF1F872-A46D-46EC-82A5-5464AA1CF94D}" srcId="{36B7C225-819E-4374-9EBD-57D9FA144588}" destId="{C01022C2-619D-4370-BC08-A7ACCBCF77E7}" srcOrd="2" destOrd="0" parTransId="{F3A13053-6D66-4289-B9CC-9F68A74C1781}" sibTransId="{C4BD420E-6108-4F01-9684-ADD3A03959F9}"/>
    <dgm:cxn modelId="{AE2E8F81-1052-4DB0-9815-63B5D45CE0B0}" type="presOf" srcId="{97CAB4FA-C30C-4940-9F1A-F2B678A1E8B4}" destId="{C05CF936-D631-4919-A844-1D9ED8F7DD54}" srcOrd="0" destOrd="0" presId="urn:microsoft.com/office/officeart/2005/8/layout/hProcess10#5"/>
    <dgm:cxn modelId="{2F345584-7243-4E0C-B610-38842DFF1812}" type="presOf" srcId="{7F9A6A14-60F1-4473-BB60-164AFF1597FE}" destId="{C05CF936-D631-4919-A844-1D9ED8F7DD54}" srcOrd="0" destOrd="2" presId="urn:microsoft.com/office/officeart/2005/8/layout/hProcess10#5"/>
    <dgm:cxn modelId="{DCF67788-852A-47C3-A049-97EC862AA8F4}" srcId="{0D2CBADE-327B-4C54-9D20-E50C636729C6}" destId="{E1BA0E50-D848-459F-B96C-DA42B2415337}" srcOrd="1" destOrd="0" parTransId="{D9283FAF-DA4D-4934-BEFF-366B012C8342}" sibTransId="{45186F04-1E54-467E-BC99-74B31E752E80}"/>
    <dgm:cxn modelId="{E31B7C89-9AB8-4CF2-90D0-77B081EA2F35}" srcId="{CC96C8CA-ECC3-4732-A501-04CE1199CE5A}" destId="{BC247DF9-9BDB-4DCE-87CC-B4AB21BF5B8B}" srcOrd="1" destOrd="0" parTransId="{9460B08D-0D74-4061-94E3-09391B3E99D8}" sibTransId="{A82D04DA-CB01-4360-AB1D-A654142F0F3E}"/>
    <dgm:cxn modelId="{F80E8789-4502-4BEE-92FD-C3F227E3691D}" srcId="{856E65F3-F0F5-4A21-8F93-1A1952E7F312}" destId="{F22044E0-9B63-4EAE-ABE5-7B3C68056E07}" srcOrd="3" destOrd="0" parTransId="{B6535D27-46B0-40CC-8C49-E2D7378DCFE6}" sibTransId="{85579784-0643-4EA2-8910-FC81C95AC181}"/>
    <dgm:cxn modelId="{D93B6590-1607-424D-8193-BE54CA49B68D}" type="presOf" srcId="{6E7CCF8F-4EA2-4D7C-9D60-63F15C62FCC8}" destId="{2590B6ED-D256-484E-9F18-50EFCD00C311}" srcOrd="0" destOrd="3" presId="urn:microsoft.com/office/officeart/2005/8/layout/hProcess10#5"/>
    <dgm:cxn modelId="{A1DE4392-0DC6-4756-B126-E0DFA954529E}" type="presOf" srcId="{FEBD66FD-E989-47D3-A952-29ED54057B2D}" destId="{AED89735-0CF2-4897-85B1-674D457D9ABB}" srcOrd="0" destOrd="5" presId="urn:microsoft.com/office/officeart/2005/8/layout/hProcess10#5"/>
    <dgm:cxn modelId="{E7C73995-4725-4C7B-B0C1-FAFE1E46D49B}" type="presOf" srcId="{34C0B069-8A37-4943-A687-FCADD35BA91F}" destId="{2590B6ED-D256-484E-9F18-50EFCD00C311}" srcOrd="0" destOrd="4" presId="urn:microsoft.com/office/officeart/2005/8/layout/hProcess10#5"/>
    <dgm:cxn modelId="{A66CA29E-F9C0-486F-89BC-8E3BD659F108}" srcId="{856E65F3-F0F5-4A21-8F93-1A1952E7F312}" destId="{FEBCCD10-CE99-4F3D-AD25-AA347D430F3C}" srcOrd="2" destOrd="0" parTransId="{D3D85CC3-10F8-4DE4-94C2-D6F9A9435525}" sibTransId="{2E17930E-7DF3-4D70-9115-DE1D8A2ED13B}"/>
    <dgm:cxn modelId="{1D1A80A7-1572-47EC-8FD6-55156B1F9DE9}" type="presOf" srcId="{66403738-15C8-4867-AF70-C85CC1013E34}" destId="{435F31E4-4130-4E8C-BC5F-4E04AC9176BF}" srcOrd="0" destOrd="0" presId="urn:microsoft.com/office/officeart/2005/8/layout/hProcess10#5"/>
    <dgm:cxn modelId="{A22E09A8-ED91-4C6E-8B93-36D60691B795}" srcId="{856E65F3-F0F5-4A21-8F93-1A1952E7F312}" destId="{C4B11D7F-2AF5-4B67-AD66-A03F84286FD2}" srcOrd="1" destOrd="0" parTransId="{C9D944A1-D5BF-407D-BE6C-49004030E349}" sibTransId="{7663CDD5-AA1F-4A4F-B425-3EB3ACBC707C}"/>
    <dgm:cxn modelId="{3C7A46AB-BA41-4EB8-ADEC-5E55CDE8CEFE}" type="presOf" srcId="{C01022C2-619D-4370-BC08-A7ACCBCF77E7}" destId="{7671D6F7-BFF3-417F-8040-DDE1158FB8A1}" srcOrd="0" destOrd="3" presId="urn:microsoft.com/office/officeart/2005/8/layout/hProcess10#5"/>
    <dgm:cxn modelId="{337F94AB-047B-4AE7-ABD0-4833579A2AE8}" type="presOf" srcId="{36B7C225-819E-4374-9EBD-57D9FA144588}" destId="{7671D6F7-BFF3-417F-8040-DDE1158FB8A1}" srcOrd="0" destOrd="0" presId="urn:microsoft.com/office/officeart/2005/8/layout/hProcess10#5"/>
    <dgm:cxn modelId="{666C81B6-F4B2-4F40-9D01-8297DECAF857}" srcId="{0D2CBADE-327B-4C54-9D20-E50C636729C6}" destId="{604F73CA-F08F-4921-8165-6F49B1CE4707}" srcOrd="4" destOrd="0" parTransId="{B96949FE-D5AA-41E6-BEDD-04B43C2B97A9}" sibTransId="{5101ED24-1A7F-458F-86DD-BA315A5C019A}"/>
    <dgm:cxn modelId="{51081CBE-9812-4621-BBFB-EED5D3AC1308}" type="presOf" srcId="{78B1EF4B-447E-4874-A652-AAF2E0C3D8EA}" destId="{69876652-7F6C-496F-AFE8-16AD2F1B725C}" srcOrd="0" destOrd="1" presId="urn:microsoft.com/office/officeart/2005/8/layout/hProcess10#5"/>
    <dgm:cxn modelId="{54FEAEC8-596E-441B-8E05-B94067339B92}" type="presOf" srcId="{3D31BBB0-792A-4B2B-9A93-07DDE6DF74A1}" destId="{2590B6ED-D256-484E-9F18-50EFCD00C311}" srcOrd="0" destOrd="1" presId="urn:microsoft.com/office/officeart/2005/8/layout/hProcess10#5"/>
    <dgm:cxn modelId="{35E971CE-1A82-4611-B08C-F7C83C6384D9}" srcId="{97CAB4FA-C30C-4940-9F1A-F2B678A1E8B4}" destId="{257AE14C-2993-43E1-80C5-4D1F36146E15}" srcOrd="4" destOrd="0" parTransId="{9B095629-6694-4BD6-B113-FCEB75D37ADF}" sibTransId="{617E63CB-2BCD-46DA-8BAE-4FAB4E9ECB1A}"/>
    <dgm:cxn modelId="{6C8320D1-9C55-4E27-B1A0-B6F0EEC214D7}" type="presOf" srcId="{DC52F1CF-64B6-4CA6-A83B-38020BD4AC7A}" destId="{0FB19FE6-41F7-4565-B783-1795CB5630FA}" srcOrd="1" destOrd="0" presId="urn:microsoft.com/office/officeart/2005/8/layout/hProcess10#5"/>
    <dgm:cxn modelId="{1B5B5FD3-E467-4B41-A0C6-9EB300321CA4}" srcId="{97CAB4FA-C30C-4940-9F1A-F2B678A1E8B4}" destId="{C724EC79-80A9-484E-BFEE-F90A49734F9F}" srcOrd="0" destOrd="0" parTransId="{50EFB734-A948-4B4C-BDA9-B0C73E08B4AF}" sibTransId="{8C701739-B33F-4F6A-89CF-68C86500FC54}"/>
    <dgm:cxn modelId="{553098D3-75F9-436C-8DC0-CEEB3A781061}" type="presOf" srcId="{E1BA0E50-D848-459F-B96C-DA42B2415337}" destId="{2590B6ED-D256-484E-9F18-50EFCD00C311}" srcOrd="0" destOrd="2" presId="urn:microsoft.com/office/officeart/2005/8/layout/hProcess10#5"/>
    <dgm:cxn modelId="{6712A7D4-E934-4495-9A12-DEF987E00AD3}" srcId="{0D2CBADE-327B-4C54-9D20-E50C636729C6}" destId="{34C0B069-8A37-4943-A687-FCADD35BA91F}" srcOrd="3" destOrd="0" parTransId="{3B6DD580-737E-4794-B85F-8B2BB0E4B02E}" sibTransId="{04C0333C-9707-4B3C-9EC7-98A1D604C5A5}"/>
    <dgm:cxn modelId="{D345CEDA-1E2F-42F4-9533-C9BFFCE84491}" type="presOf" srcId="{604F73CA-F08F-4921-8165-6F49B1CE4707}" destId="{2590B6ED-D256-484E-9F18-50EFCD00C311}" srcOrd="0" destOrd="5" presId="urn:microsoft.com/office/officeart/2005/8/layout/hProcess10#5"/>
    <dgm:cxn modelId="{B48F0DDF-63DD-4610-BF38-4EEE8F9668A6}" srcId="{A4AACDDC-4301-468E-A013-FFDC6B83A6E3}" destId="{97CAB4FA-C30C-4940-9F1A-F2B678A1E8B4}" srcOrd="3" destOrd="0" parTransId="{9797892C-FD3E-4A4B-87F4-67218188FA5C}" sibTransId="{5D0F7ED8-82E8-4575-845E-2F1976F47C1B}"/>
    <dgm:cxn modelId="{6620E3E1-2D85-43CD-99E1-1AD6913B92FC}" type="presOf" srcId="{BC247DF9-9BDB-4DCE-87CC-B4AB21BF5B8B}" destId="{69876652-7F6C-496F-AFE8-16AD2F1B725C}" srcOrd="0" destOrd="2" presId="urn:microsoft.com/office/officeart/2005/8/layout/hProcess10#5"/>
    <dgm:cxn modelId="{DDB16AE2-9394-4F8E-A675-51499A74B8CD}" type="presOf" srcId="{B5F87D88-9BBB-412C-8985-DAF7D6C3E04D}" destId="{69876652-7F6C-496F-AFE8-16AD2F1B725C}" srcOrd="0" destOrd="4" presId="urn:microsoft.com/office/officeart/2005/8/layout/hProcess10#5"/>
    <dgm:cxn modelId="{54F230E6-DD50-47E0-92AA-285F6D578439}" srcId="{97CAB4FA-C30C-4940-9F1A-F2B678A1E8B4}" destId="{7F9A6A14-60F1-4473-BB60-164AFF1597FE}" srcOrd="1" destOrd="0" parTransId="{783FBBCC-2A4D-4826-89F5-45784FF9F5AD}" sibTransId="{92B79B4F-C33D-47F8-9463-92B56C2657D5}"/>
    <dgm:cxn modelId="{EBC1CEE7-0B15-4C79-B88D-9FC2127D426A}" srcId="{97CAB4FA-C30C-4940-9F1A-F2B678A1E8B4}" destId="{E39F8DA3-3C43-4DBB-82A7-BB9FEC27BBA8}" srcOrd="5" destOrd="0" parTransId="{62CABD05-1D6B-4E20-92BC-0421043EAC11}" sibTransId="{0AC4DF38-E9F2-4C0D-85DF-C76466D3422F}"/>
    <dgm:cxn modelId="{D32F4FE8-B71E-4937-9CB9-2D3DEE088C7A}" srcId="{856E65F3-F0F5-4A21-8F93-1A1952E7F312}" destId="{FEBD66FD-E989-47D3-A952-29ED54057B2D}" srcOrd="4" destOrd="0" parTransId="{441A6378-9159-4127-98ED-AD283F69F8CE}" sibTransId="{CE5A13CD-65AC-40D7-A305-E2E898042122}"/>
    <dgm:cxn modelId="{B4E0EBEA-2C2D-4C44-82BF-E1FAAEE6360A}" type="presOf" srcId="{09898443-77AF-43A6-908B-4600D5B44055}" destId="{7671D6F7-BFF3-417F-8040-DDE1158FB8A1}" srcOrd="0" destOrd="4" presId="urn:microsoft.com/office/officeart/2005/8/layout/hProcess10#5"/>
    <dgm:cxn modelId="{0F2E64F6-50A9-45A6-9C41-DA30C3694E52}" srcId="{36B7C225-819E-4374-9EBD-57D9FA144588}" destId="{373301BF-BDF8-4A11-8716-0DABCD78F586}" srcOrd="4" destOrd="0" parTransId="{6BF8D2BC-E454-468F-9859-8D30C80A83C9}" sibTransId="{D16C49AD-5E86-4699-83BE-A91C11CF38BE}"/>
    <dgm:cxn modelId="{A0D832F9-13A7-4AE4-8D6C-A4AA1A33316A}" type="presOf" srcId="{FAB79C14-57FC-4AD2-B1B6-E7C9C7A0045B}" destId="{10D9AA31-9113-4506-86D1-13F67C5DD24D}" srcOrd="0" destOrd="0" presId="urn:microsoft.com/office/officeart/2005/8/layout/hProcess10#5"/>
    <dgm:cxn modelId="{93D239F9-4E30-423D-9F86-941ED8DA680C}" type="presOf" srcId="{CC96C8CA-ECC3-4732-A501-04CE1199CE5A}" destId="{69876652-7F6C-496F-AFE8-16AD2F1B725C}" srcOrd="0" destOrd="0" presId="urn:microsoft.com/office/officeart/2005/8/layout/hProcess10#5"/>
    <dgm:cxn modelId="{8E3949A5-1DA8-458E-B091-A725FEC7CCAC}" type="presParOf" srcId="{DD2B4606-CFD5-4DEA-8FA4-6E21CBF473F3}" destId="{34621E43-764B-47F3-946C-EC9C0C2725ED}" srcOrd="0" destOrd="0" presId="urn:microsoft.com/office/officeart/2005/8/layout/hProcess10#5"/>
    <dgm:cxn modelId="{9F5B91C6-1633-48ED-8CBA-FD722DEA079D}" type="presParOf" srcId="{34621E43-764B-47F3-946C-EC9C0C2725ED}" destId="{2DD2C6B1-81B7-49BB-B2FF-3305B79A9CEF}" srcOrd="0" destOrd="0" presId="urn:microsoft.com/office/officeart/2005/8/layout/hProcess10#5"/>
    <dgm:cxn modelId="{4C9D2157-57A5-4F87-A42D-9D8503CA8408}" type="presParOf" srcId="{34621E43-764B-47F3-946C-EC9C0C2725ED}" destId="{2590B6ED-D256-484E-9F18-50EFCD00C311}" srcOrd="1" destOrd="0" presId="urn:microsoft.com/office/officeart/2005/8/layout/hProcess10#5"/>
    <dgm:cxn modelId="{84D3AE53-BA56-476C-8812-EF8DABABDD74}" type="presParOf" srcId="{DD2B4606-CFD5-4DEA-8FA4-6E21CBF473F3}" destId="{169FDCEC-F247-4CC7-B787-A77850073189}" srcOrd="1" destOrd="0" presId="urn:microsoft.com/office/officeart/2005/8/layout/hProcess10#5"/>
    <dgm:cxn modelId="{4EC3FEF6-C23B-49C9-A2C6-EDB173FEE3A8}" type="presParOf" srcId="{169FDCEC-F247-4CC7-B787-A77850073189}" destId="{0FB19FE6-41F7-4565-B783-1795CB5630FA}" srcOrd="0" destOrd="0" presId="urn:microsoft.com/office/officeart/2005/8/layout/hProcess10#5"/>
    <dgm:cxn modelId="{08FC197B-EAB1-4C84-8B60-114F31037D93}" type="presParOf" srcId="{DD2B4606-CFD5-4DEA-8FA4-6E21CBF473F3}" destId="{A79851D7-4BED-4856-9392-8CBE359A88B2}" srcOrd="2" destOrd="0" presId="urn:microsoft.com/office/officeart/2005/8/layout/hProcess10#5"/>
    <dgm:cxn modelId="{EE581F2E-FAEA-4CA4-A9E7-3DCA9ACCB194}" type="presParOf" srcId="{A79851D7-4BED-4856-9392-8CBE359A88B2}" destId="{036E185E-27D0-48BA-A2CC-9FF5F149A3AE}" srcOrd="0" destOrd="0" presId="urn:microsoft.com/office/officeart/2005/8/layout/hProcess10#5"/>
    <dgm:cxn modelId="{B99BD6E1-01DD-4DA0-8520-2BE448C6D8BC}" type="presParOf" srcId="{A79851D7-4BED-4856-9392-8CBE359A88B2}" destId="{69876652-7F6C-496F-AFE8-16AD2F1B725C}" srcOrd="1" destOrd="0" presId="urn:microsoft.com/office/officeart/2005/8/layout/hProcess10#5"/>
    <dgm:cxn modelId="{53AA9349-A4C4-4336-B7BE-CCA5F961E3A4}" type="presParOf" srcId="{DD2B4606-CFD5-4DEA-8FA4-6E21CBF473F3}" destId="{10D9AA31-9113-4506-86D1-13F67C5DD24D}" srcOrd="3" destOrd="0" presId="urn:microsoft.com/office/officeart/2005/8/layout/hProcess10#5"/>
    <dgm:cxn modelId="{04F39966-0A7F-45CB-8946-CC61EECC5069}" type="presParOf" srcId="{10D9AA31-9113-4506-86D1-13F67C5DD24D}" destId="{393C9AE0-A6F2-4B07-AFD6-86E90B742D9F}" srcOrd="0" destOrd="0" presId="urn:microsoft.com/office/officeart/2005/8/layout/hProcess10#5"/>
    <dgm:cxn modelId="{DF7445DB-FBED-49F8-AC50-2C2D3F8CF13A}" type="presParOf" srcId="{DD2B4606-CFD5-4DEA-8FA4-6E21CBF473F3}" destId="{D44C49D6-5C0D-4ACB-8F1A-18DA67CCD0D1}" srcOrd="4" destOrd="0" presId="urn:microsoft.com/office/officeart/2005/8/layout/hProcess10#5"/>
    <dgm:cxn modelId="{FDB32F37-6D1F-4D50-AFEE-EC03C531CBC7}" type="presParOf" srcId="{D44C49D6-5C0D-4ACB-8F1A-18DA67CCD0D1}" destId="{5537E53A-8DAA-492E-94B4-400EDE67D7D2}" srcOrd="0" destOrd="0" presId="urn:microsoft.com/office/officeart/2005/8/layout/hProcess10#5"/>
    <dgm:cxn modelId="{D7162C4F-D2E3-4883-9196-6A9020E7DC5D}" type="presParOf" srcId="{D44C49D6-5C0D-4ACB-8F1A-18DA67CCD0D1}" destId="{7671D6F7-BFF3-417F-8040-DDE1158FB8A1}" srcOrd="1" destOrd="0" presId="urn:microsoft.com/office/officeart/2005/8/layout/hProcess10#5"/>
    <dgm:cxn modelId="{26F56860-033F-47F9-ADA2-4D9723232834}" type="presParOf" srcId="{DD2B4606-CFD5-4DEA-8FA4-6E21CBF473F3}" destId="{435F31E4-4130-4E8C-BC5F-4E04AC9176BF}" srcOrd="5" destOrd="0" presId="urn:microsoft.com/office/officeart/2005/8/layout/hProcess10#5"/>
    <dgm:cxn modelId="{1CAE5B35-2DD6-44FF-858B-6E5ED60B31FC}" type="presParOf" srcId="{435F31E4-4130-4E8C-BC5F-4E04AC9176BF}" destId="{495CFCBA-B351-47FE-8F86-E6B2C4E3CC19}" srcOrd="0" destOrd="0" presId="urn:microsoft.com/office/officeart/2005/8/layout/hProcess10#5"/>
    <dgm:cxn modelId="{773E5E23-0D56-4FC0-AE44-85D69983042D}" type="presParOf" srcId="{DD2B4606-CFD5-4DEA-8FA4-6E21CBF473F3}" destId="{30D005E9-69CA-4AF9-AB6A-CBA90E74BDB0}" srcOrd="6" destOrd="0" presId="urn:microsoft.com/office/officeart/2005/8/layout/hProcess10#5"/>
    <dgm:cxn modelId="{EFD18B7E-83CA-4BA7-97F2-A12D3DF52050}" type="presParOf" srcId="{30D005E9-69CA-4AF9-AB6A-CBA90E74BDB0}" destId="{BF9F42CC-B111-4377-8C0E-2CB357A175AD}" srcOrd="0" destOrd="0" presId="urn:microsoft.com/office/officeart/2005/8/layout/hProcess10#5"/>
    <dgm:cxn modelId="{6166BB98-0B7E-4242-9E6C-19C3C4928A90}" type="presParOf" srcId="{30D005E9-69CA-4AF9-AB6A-CBA90E74BDB0}" destId="{C05CF936-D631-4919-A844-1D9ED8F7DD54}" srcOrd="1" destOrd="0" presId="urn:microsoft.com/office/officeart/2005/8/layout/hProcess10#5"/>
    <dgm:cxn modelId="{95578F86-D846-45F2-B008-D456DC109B70}" type="presParOf" srcId="{DD2B4606-CFD5-4DEA-8FA4-6E21CBF473F3}" destId="{EFBA5F94-DD61-405E-85FC-3502EB83E409}" srcOrd="7" destOrd="0" presId="urn:microsoft.com/office/officeart/2005/8/layout/hProcess10#5"/>
    <dgm:cxn modelId="{70DCA1EE-4806-45A7-A18E-5F74B4DC2041}" type="presParOf" srcId="{EFBA5F94-DD61-405E-85FC-3502EB83E409}" destId="{F64489A2-4E1D-4BCF-B6E8-D804AB5BAC39}" srcOrd="0" destOrd="0" presId="urn:microsoft.com/office/officeart/2005/8/layout/hProcess10#5"/>
    <dgm:cxn modelId="{19F18E4D-B44B-4D4E-92E0-D9BB619F0639}" type="presParOf" srcId="{DD2B4606-CFD5-4DEA-8FA4-6E21CBF473F3}" destId="{F7CEAF9C-CB1F-4E36-9391-C0CC6510A3BB}" srcOrd="8" destOrd="0" presId="urn:microsoft.com/office/officeart/2005/8/layout/hProcess10#5"/>
    <dgm:cxn modelId="{87DFFF3C-6CF5-46D0-8E89-93D2FE536AB7}" type="presParOf" srcId="{F7CEAF9C-CB1F-4E36-9391-C0CC6510A3BB}" destId="{290D9118-CBB1-47B7-B21E-7837383B401A}" srcOrd="0" destOrd="0" presId="urn:microsoft.com/office/officeart/2005/8/layout/hProcess10#5"/>
    <dgm:cxn modelId="{86015F2C-73D1-4B33-8AD2-994EDAD56088}" type="presParOf" srcId="{F7CEAF9C-CB1F-4E36-9391-C0CC6510A3BB}" destId="{AED89735-0CF2-4897-85B1-674D457D9ABB}" srcOrd="1" destOrd="0" presId="urn:microsoft.com/office/officeart/2005/8/layout/hProcess10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56E85-D4E6-4AFC-92D9-386F6A0BD98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FCFA80F-FD70-40BE-A2F4-4F04900CE1D4}">
      <dgm:prSet phldrT="[Testo]" custT="1"/>
      <dgm:spPr/>
      <dgm:t>
        <a:bodyPr/>
        <a:lstStyle/>
        <a:p>
          <a:r>
            <a:rPr lang="it-IT" sz="1200" dirty="0"/>
            <a:t>THERAPEUTIC  EDUCATION </a:t>
          </a:r>
        </a:p>
      </dgm:t>
    </dgm:pt>
    <dgm:pt modelId="{D0C9E1DF-6EDA-4E3D-B38C-41965C2D4365}" type="parTrans" cxnId="{3B288F77-7FB4-4185-AADF-F7BC71D71A0C}">
      <dgm:prSet/>
      <dgm:spPr/>
      <dgm:t>
        <a:bodyPr/>
        <a:lstStyle/>
        <a:p>
          <a:endParaRPr lang="it-IT"/>
        </a:p>
      </dgm:t>
    </dgm:pt>
    <dgm:pt modelId="{80AF3E18-CFDB-483F-84A0-03B7C50933EC}" type="sibTrans" cxnId="{3B288F77-7FB4-4185-AADF-F7BC71D71A0C}">
      <dgm:prSet/>
      <dgm:spPr/>
      <dgm:t>
        <a:bodyPr/>
        <a:lstStyle/>
        <a:p>
          <a:endParaRPr lang="it-IT"/>
        </a:p>
      </dgm:t>
    </dgm:pt>
    <dgm:pt modelId="{502A5BB4-83C7-488D-B825-E15F89B624E5}">
      <dgm:prSet phldrT="[Testo]" custT="1"/>
      <dgm:spPr/>
      <dgm:t>
        <a:bodyPr/>
        <a:lstStyle/>
        <a:p>
          <a:r>
            <a:rPr lang="it-IT" sz="1400" dirty="0" err="1"/>
            <a:t>Chronic</a:t>
          </a:r>
          <a:r>
            <a:rPr lang="it-IT" sz="1400" dirty="0"/>
            <a:t> Care Model </a:t>
          </a:r>
        </a:p>
      </dgm:t>
    </dgm:pt>
    <dgm:pt modelId="{A7F7A84F-AC08-489A-8F26-8BBA9ABFFD3F}" type="parTrans" cxnId="{15488AE8-0C28-448E-8D96-8D1431EF3488}">
      <dgm:prSet/>
      <dgm:spPr/>
      <dgm:t>
        <a:bodyPr/>
        <a:lstStyle/>
        <a:p>
          <a:endParaRPr lang="it-IT"/>
        </a:p>
      </dgm:t>
    </dgm:pt>
    <dgm:pt modelId="{3F0B7EEE-F66D-4CD0-A057-664BCDEE1142}" type="sibTrans" cxnId="{15488AE8-0C28-448E-8D96-8D1431EF3488}">
      <dgm:prSet/>
      <dgm:spPr/>
      <dgm:t>
        <a:bodyPr/>
        <a:lstStyle/>
        <a:p>
          <a:endParaRPr lang="it-IT"/>
        </a:p>
      </dgm:t>
    </dgm:pt>
    <dgm:pt modelId="{C63D0762-9486-473F-ADC8-CB68C43456A1}">
      <dgm:prSet phldrT="[Testo]" custT="1"/>
      <dgm:spPr/>
      <dgm:t>
        <a:bodyPr/>
        <a:lstStyle/>
        <a:p>
          <a:r>
            <a:rPr lang="it-IT" sz="2000" dirty="0" err="1"/>
            <a:t>Leaflet</a:t>
          </a:r>
          <a:endParaRPr lang="it-IT" sz="1300" dirty="0"/>
        </a:p>
      </dgm:t>
    </dgm:pt>
    <dgm:pt modelId="{35C24769-F569-4EC4-834A-AFD57EEF33FA}" type="parTrans" cxnId="{BBE462B0-A1BF-4622-B4AC-89CD8E550C36}">
      <dgm:prSet/>
      <dgm:spPr/>
      <dgm:t>
        <a:bodyPr/>
        <a:lstStyle/>
        <a:p>
          <a:endParaRPr lang="it-IT"/>
        </a:p>
      </dgm:t>
    </dgm:pt>
    <dgm:pt modelId="{6D65C784-9084-4EC6-8965-C812BF879D3B}" type="sibTrans" cxnId="{BBE462B0-A1BF-4622-B4AC-89CD8E550C36}">
      <dgm:prSet/>
      <dgm:spPr/>
      <dgm:t>
        <a:bodyPr/>
        <a:lstStyle/>
        <a:p>
          <a:endParaRPr lang="it-IT"/>
        </a:p>
      </dgm:t>
    </dgm:pt>
    <dgm:pt modelId="{F06D1AD7-2F08-484A-8BEF-622E97AEDC33}">
      <dgm:prSet phldrT="[Testo]" custT="1"/>
      <dgm:spPr/>
      <dgm:t>
        <a:bodyPr/>
        <a:lstStyle/>
        <a:p>
          <a:r>
            <a:rPr lang="it-IT" sz="1800" dirty="0" err="1"/>
            <a:t>Guideline</a:t>
          </a:r>
          <a:endParaRPr lang="it-IT" sz="1300" dirty="0"/>
        </a:p>
      </dgm:t>
    </dgm:pt>
    <dgm:pt modelId="{AFA8D53B-ED02-4B12-BE47-B0582D2F5FF3}" type="parTrans" cxnId="{908C1349-103E-4E33-A37D-A647678D17D7}">
      <dgm:prSet/>
      <dgm:spPr/>
      <dgm:t>
        <a:bodyPr/>
        <a:lstStyle/>
        <a:p>
          <a:endParaRPr lang="it-IT"/>
        </a:p>
      </dgm:t>
    </dgm:pt>
    <dgm:pt modelId="{1F78D55B-AFD8-4AD2-85B8-893D419E539B}" type="sibTrans" cxnId="{908C1349-103E-4E33-A37D-A647678D17D7}">
      <dgm:prSet/>
      <dgm:spPr/>
      <dgm:t>
        <a:bodyPr/>
        <a:lstStyle/>
        <a:p>
          <a:endParaRPr lang="it-IT"/>
        </a:p>
      </dgm:t>
    </dgm:pt>
    <dgm:pt modelId="{39CB3F9D-FFC0-B143-B408-088163FC3E7E}">
      <dgm:prSet custT="1"/>
      <dgm:spPr/>
      <dgm:t>
        <a:bodyPr/>
        <a:lstStyle/>
        <a:p>
          <a:r>
            <a:rPr lang="it-IT" sz="1600" dirty="0" err="1"/>
            <a:t>ioeasma.it</a:t>
          </a:r>
          <a:endParaRPr lang="it-IT" sz="1600" dirty="0"/>
        </a:p>
      </dgm:t>
    </dgm:pt>
    <dgm:pt modelId="{B5AE4A20-FC80-0D4E-BCFA-CFA132271044}" type="parTrans" cxnId="{75518D97-F47B-964F-B280-3856201B497C}">
      <dgm:prSet/>
      <dgm:spPr/>
      <dgm:t>
        <a:bodyPr/>
        <a:lstStyle/>
        <a:p>
          <a:endParaRPr lang="it-IT"/>
        </a:p>
      </dgm:t>
    </dgm:pt>
    <dgm:pt modelId="{06CD1FCB-2F42-E849-9924-DAC3E13149C7}" type="sibTrans" cxnId="{75518D97-F47B-964F-B280-3856201B497C}">
      <dgm:prSet/>
      <dgm:spPr/>
      <dgm:t>
        <a:bodyPr/>
        <a:lstStyle/>
        <a:p>
          <a:endParaRPr lang="it-IT"/>
        </a:p>
      </dgm:t>
    </dgm:pt>
    <dgm:pt modelId="{19913E3F-E897-4C92-9E75-AE2D19E5A5F3}" type="pres">
      <dgm:prSet presAssocID="{C0E56E85-D4E6-4AFC-92D9-386F6A0BD985}" presName="Name0" presStyleCnt="0">
        <dgm:presLayoutVars>
          <dgm:dir/>
          <dgm:animLvl val="lvl"/>
          <dgm:resizeHandles val="exact"/>
        </dgm:presLayoutVars>
      </dgm:prSet>
      <dgm:spPr/>
    </dgm:pt>
    <dgm:pt modelId="{F9422FB4-3EC8-4CEE-AB2C-1E370F6FCCCF}" type="pres">
      <dgm:prSet presAssocID="{F06D1AD7-2F08-484A-8BEF-622E97AEDC33}" presName="parTxOnly" presStyleLbl="node1" presStyleIdx="0" presStyleCnt="5" custScaleX="123136">
        <dgm:presLayoutVars>
          <dgm:chMax val="0"/>
          <dgm:chPref val="0"/>
          <dgm:bulletEnabled val="1"/>
        </dgm:presLayoutVars>
      </dgm:prSet>
      <dgm:spPr/>
    </dgm:pt>
    <dgm:pt modelId="{8E4A5EA3-6C83-4300-953E-AF1773F22682}" type="pres">
      <dgm:prSet presAssocID="{1F78D55B-AFD8-4AD2-85B8-893D419E539B}" presName="parTxOnlySpace" presStyleCnt="0"/>
      <dgm:spPr/>
    </dgm:pt>
    <dgm:pt modelId="{216F30E6-9DEB-4BBD-8B56-A049DAF1BA44}" type="pres">
      <dgm:prSet presAssocID="{9FCFA80F-FD70-40BE-A2F4-4F04900CE1D4}" presName="parTxOnly" presStyleLbl="node1" presStyleIdx="1" presStyleCnt="5" custLinFactNeighborX="-14658" custLinFactNeighborY="6607">
        <dgm:presLayoutVars>
          <dgm:chMax val="0"/>
          <dgm:chPref val="0"/>
          <dgm:bulletEnabled val="1"/>
        </dgm:presLayoutVars>
      </dgm:prSet>
      <dgm:spPr/>
    </dgm:pt>
    <dgm:pt modelId="{6632F716-A732-49DB-A529-5AFBCDDFC339}" type="pres">
      <dgm:prSet presAssocID="{80AF3E18-CFDB-483F-84A0-03B7C50933EC}" presName="parTxOnlySpace" presStyleCnt="0"/>
      <dgm:spPr/>
    </dgm:pt>
    <dgm:pt modelId="{535576B8-9323-44C8-966E-B8600D97C8A4}" type="pres">
      <dgm:prSet presAssocID="{502A5BB4-83C7-488D-B825-E15F89B624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9E39CA-9F87-4354-A2ED-05782BC826C9}" type="pres">
      <dgm:prSet presAssocID="{3F0B7EEE-F66D-4CD0-A057-664BCDEE1142}" presName="parTxOnlySpace" presStyleCnt="0"/>
      <dgm:spPr/>
    </dgm:pt>
    <dgm:pt modelId="{2203C93A-69A8-4096-875B-1A6E399AE06D}" type="pres">
      <dgm:prSet presAssocID="{C63D0762-9486-473F-ADC8-CB68C43456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D6B78B2-F271-4678-B748-C9E9C122CCF7}" type="pres">
      <dgm:prSet presAssocID="{6D65C784-9084-4EC6-8965-C812BF879D3B}" presName="parTxOnlySpace" presStyleCnt="0"/>
      <dgm:spPr/>
    </dgm:pt>
    <dgm:pt modelId="{E8C18E32-151C-3A4C-BD2F-2B716D68F577}" type="pres">
      <dgm:prSet presAssocID="{39CB3F9D-FFC0-B143-B408-088163FC3E7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A17D204-8D05-4DDD-83AF-03101A37E50A}" type="presOf" srcId="{502A5BB4-83C7-488D-B825-E15F89B624E5}" destId="{535576B8-9323-44C8-966E-B8600D97C8A4}" srcOrd="0" destOrd="0" presId="urn:microsoft.com/office/officeart/2005/8/layout/chevron1"/>
    <dgm:cxn modelId="{AC42E823-72C7-4DE8-BA8F-1035E4DB80F0}" type="presOf" srcId="{C63D0762-9486-473F-ADC8-CB68C43456A1}" destId="{2203C93A-69A8-4096-875B-1A6E399AE06D}" srcOrd="0" destOrd="0" presId="urn:microsoft.com/office/officeart/2005/8/layout/chevron1"/>
    <dgm:cxn modelId="{A2EB8327-E3E6-421F-9280-2DDB82945E9C}" type="presOf" srcId="{C0E56E85-D4E6-4AFC-92D9-386F6A0BD985}" destId="{19913E3F-E897-4C92-9E75-AE2D19E5A5F3}" srcOrd="0" destOrd="0" presId="urn:microsoft.com/office/officeart/2005/8/layout/chevron1"/>
    <dgm:cxn modelId="{908C1349-103E-4E33-A37D-A647678D17D7}" srcId="{C0E56E85-D4E6-4AFC-92D9-386F6A0BD985}" destId="{F06D1AD7-2F08-484A-8BEF-622E97AEDC33}" srcOrd="0" destOrd="0" parTransId="{AFA8D53B-ED02-4B12-BE47-B0582D2F5FF3}" sibTransId="{1F78D55B-AFD8-4AD2-85B8-893D419E539B}"/>
    <dgm:cxn modelId="{2A23B564-F74D-D444-B5D4-CAEE6DE968C3}" type="presOf" srcId="{39CB3F9D-FFC0-B143-B408-088163FC3E7E}" destId="{E8C18E32-151C-3A4C-BD2F-2B716D68F577}" srcOrd="0" destOrd="0" presId="urn:microsoft.com/office/officeart/2005/8/layout/chevron1"/>
    <dgm:cxn modelId="{73313C70-E473-4A87-B0F5-BCE75322F2DC}" type="presOf" srcId="{9FCFA80F-FD70-40BE-A2F4-4F04900CE1D4}" destId="{216F30E6-9DEB-4BBD-8B56-A049DAF1BA44}" srcOrd="0" destOrd="0" presId="urn:microsoft.com/office/officeart/2005/8/layout/chevron1"/>
    <dgm:cxn modelId="{3B288F77-7FB4-4185-AADF-F7BC71D71A0C}" srcId="{C0E56E85-D4E6-4AFC-92D9-386F6A0BD985}" destId="{9FCFA80F-FD70-40BE-A2F4-4F04900CE1D4}" srcOrd="1" destOrd="0" parTransId="{D0C9E1DF-6EDA-4E3D-B38C-41965C2D4365}" sibTransId="{80AF3E18-CFDB-483F-84A0-03B7C50933EC}"/>
    <dgm:cxn modelId="{75518D97-F47B-964F-B280-3856201B497C}" srcId="{C0E56E85-D4E6-4AFC-92D9-386F6A0BD985}" destId="{39CB3F9D-FFC0-B143-B408-088163FC3E7E}" srcOrd="4" destOrd="0" parTransId="{B5AE4A20-FC80-0D4E-BCFA-CFA132271044}" sibTransId="{06CD1FCB-2F42-E849-9924-DAC3E13149C7}"/>
    <dgm:cxn modelId="{BBE462B0-A1BF-4622-B4AC-89CD8E550C36}" srcId="{C0E56E85-D4E6-4AFC-92D9-386F6A0BD985}" destId="{C63D0762-9486-473F-ADC8-CB68C43456A1}" srcOrd="3" destOrd="0" parTransId="{35C24769-F569-4EC4-834A-AFD57EEF33FA}" sibTransId="{6D65C784-9084-4EC6-8965-C812BF879D3B}"/>
    <dgm:cxn modelId="{C3F0FAC7-7866-48ED-887F-EE5D7CD537F1}" type="presOf" srcId="{F06D1AD7-2F08-484A-8BEF-622E97AEDC33}" destId="{F9422FB4-3EC8-4CEE-AB2C-1E370F6FCCCF}" srcOrd="0" destOrd="0" presId="urn:microsoft.com/office/officeart/2005/8/layout/chevron1"/>
    <dgm:cxn modelId="{15488AE8-0C28-448E-8D96-8D1431EF3488}" srcId="{C0E56E85-D4E6-4AFC-92D9-386F6A0BD985}" destId="{502A5BB4-83C7-488D-B825-E15F89B624E5}" srcOrd="2" destOrd="0" parTransId="{A7F7A84F-AC08-489A-8F26-8BBA9ABFFD3F}" sibTransId="{3F0B7EEE-F66D-4CD0-A057-664BCDEE1142}"/>
    <dgm:cxn modelId="{78DEC811-957D-438F-8B08-853B63102552}" type="presParOf" srcId="{19913E3F-E897-4C92-9E75-AE2D19E5A5F3}" destId="{F9422FB4-3EC8-4CEE-AB2C-1E370F6FCCCF}" srcOrd="0" destOrd="0" presId="urn:microsoft.com/office/officeart/2005/8/layout/chevron1"/>
    <dgm:cxn modelId="{D8099F51-032E-4A5C-9FA8-69768D1ECEAA}" type="presParOf" srcId="{19913E3F-E897-4C92-9E75-AE2D19E5A5F3}" destId="{8E4A5EA3-6C83-4300-953E-AF1773F22682}" srcOrd="1" destOrd="0" presId="urn:microsoft.com/office/officeart/2005/8/layout/chevron1"/>
    <dgm:cxn modelId="{D9217500-0B06-46E2-9598-4B2B595DDBF5}" type="presParOf" srcId="{19913E3F-E897-4C92-9E75-AE2D19E5A5F3}" destId="{216F30E6-9DEB-4BBD-8B56-A049DAF1BA44}" srcOrd="2" destOrd="0" presId="urn:microsoft.com/office/officeart/2005/8/layout/chevron1"/>
    <dgm:cxn modelId="{71ADA2EE-EC0B-4B89-838B-95409AAF15E2}" type="presParOf" srcId="{19913E3F-E897-4C92-9E75-AE2D19E5A5F3}" destId="{6632F716-A732-49DB-A529-5AFBCDDFC339}" srcOrd="3" destOrd="0" presId="urn:microsoft.com/office/officeart/2005/8/layout/chevron1"/>
    <dgm:cxn modelId="{2A020FD9-006D-4B8A-BFA0-7E5811B5D4CF}" type="presParOf" srcId="{19913E3F-E897-4C92-9E75-AE2D19E5A5F3}" destId="{535576B8-9323-44C8-966E-B8600D97C8A4}" srcOrd="4" destOrd="0" presId="urn:microsoft.com/office/officeart/2005/8/layout/chevron1"/>
    <dgm:cxn modelId="{52F2471C-C139-4598-8AF2-58A30C013767}" type="presParOf" srcId="{19913E3F-E897-4C92-9E75-AE2D19E5A5F3}" destId="{9E9E39CA-9F87-4354-A2ED-05782BC826C9}" srcOrd="5" destOrd="0" presId="urn:microsoft.com/office/officeart/2005/8/layout/chevron1"/>
    <dgm:cxn modelId="{AC99183E-1084-4B91-96BE-5C9B68484351}" type="presParOf" srcId="{19913E3F-E897-4C92-9E75-AE2D19E5A5F3}" destId="{2203C93A-69A8-4096-875B-1A6E399AE06D}" srcOrd="6" destOrd="0" presId="urn:microsoft.com/office/officeart/2005/8/layout/chevron1"/>
    <dgm:cxn modelId="{4C732BC9-5C2C-4AE2-B358-F6445C214B2E}" type="presParOf" srcId="{19913E3F-E897-4C92-9E75-AE2D19E5A5F3}" destId="{ED6B78B2-F271-4678-B748-C9E9C122CCF7}" srcOrd="7" destOrd="0" presId="urn:microsoft.com/office/officeart/2005/8/layout/chevron1"/>
    <dgm:cxn modelId="{A8351861-DC1F-4448-8549-6A424F033371}" type="presParOf" srcId="{19913E3F-E897-4C92-9E75-AE2D19E5A5F3}" destId="{E8C18E32-151C-3A4C-BD2F-2B716D68F57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ACDDC-4301-468E-A013-FFDC6B83A6E3}" type="doc">
      <dgm:prSet loTypeId="urn:microsoft.com/office/officeart/2005/8/layout/hProcess10#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D2B4606-CFD5-4DEA-8FA4-6E21CBF473F3}" type="pres">
      <dgm:prSet presAssocID="{A4AACDDC-4301-468E-A013-FFDC6B83A6E3}" presName="Name0" presStyleCnt="0">
        <dgm:presLayoutVars>
          <dgm:dir/>
          <dgm:resizeHandles val="exact"/>
        </dgm:presLayoutVars>
      </dgm:prSet>
      <dgm:spPr/>
    </dgm:pt>
  </dgm:ptLst>
  <dgm:cxnLst>
    <dgm:cxn modelId="{4018F671-237B-4F75-832E-92D004A073B6}" type="presOf" srcId="{A4AACDDC-4301-468E-A013-FFDC6B83A6E3}" destId="{DD2B4606-CFD5-4DEA-8FA4-6E21CBF473F3}" srcOrd="0" destOrd="0" presId="urn:microsoft.com/office/officeart/2005/8/layout/hProcess10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56E85-D4E6-4AFC-92D9-386F6A0BD98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FCFA80F-FD70-40BE-A2F4-4F04900CE1D4}">
      <dgm:prSet phldrT="[Testo]" custT="1"/>
      <dgm:spPr/>
      <dgm:t>
        <a:bodyPr/>
        <a:lstStyle/>
        <a:p>
          <a:r>
            <a:rPr lang="it-IT" sz="1300" dirty="0"/>
            <a:t>THERAPEUTIC</a:t>
          </a:r>
        </a:p>
        <a:p>
          <a:r>
            <a:rPr lang="it-IT" sz="1300" dirty="0"/>
            <a:t>EDUCATION </a:t>
          </a:r>
        </a:p>
      </dgm:t>
    </dgm:pt>
    <dgm:pt modelId="{D0C9E1DF-6EDA-4E3D-B38C-41965C2D4365}" type="parTrans" cxnId="{3B288F77-7FB4-4185-AADF-F7BC71D71A0C}">
      <dgm:prSet/>
      <dgm:spPr/>
      <dgm:t>
        <a:bodyPr/>
        <a:lstStyle/>
        <a:p>
          <a:endParaRPr lang="it-IT"/>
        </a:p>
      </dgm:t>
    </dgm:pt>
    <dgm:pt modelId="{80AF3E18-CFDB-483F-84A0-03B7C50933EC}" type="sibTrans" cxnId="{3B288F77-7FB4-4185-AADF-F7BC71D71A0C}">
      <dgm:prSet/>
      <dgm:spPr/>
      <dgm:t>
        <a:bodyPr/>
        <a:lstStyle/>
        <a:p>
          <a:endParaRPr lang="it-IT"/>
        </a:p>
      </dgm:t>
    </dgm:pt>
    <dgm:pt modelId="{502A5BB4-83C7-488D-B825-E15F89B624E5}">
      <dgm:prSet phldrT="[Testo]" custT="1"/>
      <dgm:spPr/>
      <dgm:t>
        <a:bodyPr/>
        <a:lstStyle/>
        <a:p>
          <a:r>
            <a:rPr lang="it-IT" sz="1400" dirty="0">
              <a:solidFill>
                <a:srgbClr val="FF0000"/>
              </a:solidFill>
            </a:rPr>
            <a:t>CCM/ECCM</a:t>
          </a:r>
        </a:p>
      </dgm:t>
    </dgm:pt>
    <dgm:pt modelId="{A7F7A84F-AC08-489A-8F26-8BBA9ABFFD3F}" type="parTrans" cxnId="{15488AE8-0C28-448E-8D96-8D1431EF3488}">
      <dgm:prSet/>
      <dgm:spPr/>
      <dgm:t>
        <a:bodyPr/>
        <a:lstStyle/>
        <a:p>
          <a:endParaRPr lang="it-IT"/>
        </a:p>
      </dgm:t>
    </dgm:pt>
    <dgm:pt modelId="{3F0B7EEE-F66D-4CD0-A057-664BCDEE1142}" type="sibTrans" cxnId="{15488AE8-0C28-448E-8D96-8D1431EF3488}">
      <dgm:prSet/>
      <dgm:spPr/>
      <dgm:t>
        <a:bodyPr/>
        <a:lstStyle/>
        <a:p>
          <a:endParaRPr lang="it-IT"/>
        </a:p>
      </dgm:t>
    </dgm:pt>
    <dgm:pt modelId="{C63D0762-9486-473F-ADC8-CB68C43456A1}">
      <dgm:prSet phldrT="[Testo]" custT="1"/>
      <dgm:spPr/>
      <dgm:t>
        <a:bodyPr/>
        <a:lstStyle/>
        <a:p>
          <a:r>
            <a:rPr lang="it-IT" sz="2000" dirty="0" err="1"/>
            <a:t>Leaflet</a:t>
          </a:r>
          <a:endParaRPr lang="it-IT" sz="1300" dirty="0"/>
        </a:p>
      </dgm:t>
    </dgm:pt>
    <dgm:pt modelId="{35C24769-F569-4EC4-834A-AFD57EEF33FA}" type="parTrans" cxnId="{BBE462B0-A1BF-4622-B4AC-89CD8E550C36}">
      <dgm:prSet/>
      <dgm:spPr/>
      <dgm:t>
        <a:bodyPr/>
        <a:lstStyle/>
        <a:p>
          <a:endParaRPr lang="it-IT"/>
        </a:p>
      </dgm:t>
    </dgm:pt>
    <dgm:pt modelId="{6D65C784-9084-4EC6-8965-C812BF879D3B}" type="sibTrans" cxnId="{BBE462B0-A1BF-4622-B4AC-89CD8E550C36}">
      <dgm:prSet/>
      <dgm:spPr/>
      <dgm:t>
        <a:bodyPr/>
        <a:lstStyle/>
        <a:p>
          <a:endParaRPr lang="it-IT"/>
        </a:p>
      </dgm:t>
    </dgm:pt>
    <dgm:pt modelId="{F06D1AD7-2F08-484A-8BEF-622E97AEDC33}">
      <dgm:prSet phldrT="[Testo]" custT="1"/>
      <dgm:spPr/>
      <dgm:t>
        <a:bodyPr/>
        <a:lstStyle/>
        <a:p>
          <a:r>
            <a:rPr lang="it-IT" sz="1800" dirty="0" err="1"/>
            <a:t>Guideline</a:t>
          </a:r>
          <a:endParaRPr lang="it-IT" sz="1300" dirty="0"/>
        </a:p>
      </dgm:t>
    </dgm:pt>
    <dgm:pt modelId="{AFA8D53B-ED02-4B12-BE47-B0582D2F5FF3}" type="parTrans" cxnId="{908C1349-103E-4E33-A37D-A647678D17D7}">
      <dgm:prSet/>
      <dgm:spPr/>
      <dgm:t>
        <a:bodyPr/>
        <a:lstStyle/>
        <a:p>
          <a:endParaRPr lang="it-IT"/>
        </a:p>
      </dgm:t>
    </dgm:pt>
    <dgm:pt modelId="{1F78D55B-AFD8-4AD2-85B8-893D419E539B}" type="sibTrans" cxnId="{908C1349-103E-4E33-A37D-A647678D17D7}">
      <dgm:prSet/>
      <dgm:spPr/>
      <dgm:t>
        <a:bodyPr/>
        <a:lstStyle/>
        <a:p>
          <a:endParaRPr lang="it-IT"/>
        </a:p>
      </dgm:t>
    </dgm:pt>
    <dgm:pt modelId="{F1B60F7D-989F-4E8D-B02D-A9E1C5E234E0}">
      <dgm:prSet phldrT="[Testo]" custT="1"/>
      <dgm:spPr/>
      <dgm:t>
        <a:bodyPr/>
        <a:lstStyle/>
        <a:p>
          <a:r>
            <a:rPr lang="it-IT" sz="1200" b="1" dirty="0"/>
            <a:t>TELEMEDICINE </a:t>
          </a:r>
        </a:p>
      </dgm:t>
    </dgm:pt>
    <dgm:pt modelId="{EC589BA2-8ED2-4376-8459-D7E55968ABEC}" type="parTrans" cxnId="{47AF5E19-8D3A-48B5-BE74-27F5E11C539E}">
      <dgm:prSet/>
      <dgm:spPr/>
      <dgm:t>
        <a:bodyPr/>
        <a:lstStyle/>
        <a:p>
          <a:endParaRPr lang="it-IT"/>
        </a:p>
      </dgm:t>
    </dgm:pt>
    <dgm:pt modelId="{99C0A0CF-6E61-440B-9482-47BB072E7262}" type="sibTrans" cxnId="{47AF5E19-8D3A-48B5-BE74-27F5E11C539E}">
      <dgm:prSet/>
      <dgm:spPr/>
      <dgm:t>
        <a:bodyPr/>
        <a:lstStyle/>
        <a:p>
          <a:endParaRPr lang="it-IT"/>
        </a:p>
      </dgm:t>
    </dgm:pt>
    <dgm:pt modelId="{39CB3F9D-FFC0-B143-B408-088163FC3E7E}">
      <dgm:prSet custT="1"/>
      <dgm:spPr/>
      <dgm:t>
        <a:bodyPr/>
        <a:lstStyle/>
        <a:p>
          <a:r>
            <a:rPr lang="it-IT" sz="1600" dirty="0" err="1"/>
            <a:t>ioeasma.it</a:t>
          </a:r>
          <a:endParaRPr lang="it-IT" sz="1600" dirty="0"/>
        </a:p>
      </dgm:t>
    </dgm:pt>
    <dgm:pt modelId="{B5AE4A20-FC80-0D4E-BCFA-CFA132271044}" type="parTrans" cxnId="{75518D97-F47B-964F-B280-3856201B497C}">
      <dgm:prSet/>
      <dgm:spPr/>
      <dgm:t>
        <a:bodyPr/>
        <a:lstStyle/>
        <a:p>
          <a:endParaRPr lang="it-IT"/>
        </a:p>
      </dgm:t>
    </dgm:pt>
    <dgm:pt modelId="{06CD1FCB-2F42-E849-9924-DAC3E13149C7}" type="sibTrans" cxnId="{75518D97-F47B-964F-B280-3856201B497C}">
      <dgm:prSet/>
      <dgm:spPr/>
      <dgm:t>
        <a:bodyPr/>
        <a:lstStyle/>
        <a:p>
          <a:endParaRPr lang="it-IT"/>
        </a:p>
      </dgm:t>
    </dgm:pt>
    <dgm:pt modelId="{19913E3F-E897-4C92-9E75-AE2D19E5A5F3}" type="pres">
      <dgm:prSet presAssocID="{C0E56E85-D4E6-4AFC-92D9-386F6A0BD985}" presName="Name0" presStyleCnt="0">
        <dgm:presLayoutVars>
          <dgm:dir/>
          <dgm:animLvl val="lvl"/>
          <dgm:resizeHandles val="exact"/>
        </dgm:presLayoutVars>
      </dgm:prSet>
      <dgm:spPr/>
    </dgm:pt>
    <dgm:pt modelId="{F9422FB4-3EC8-4CEE-AB2C-1E370F6FCCCF}" type="pres">
      <dgm:prSet presAssocID="{F06D1AD7-2F08-484A-8BEF-622E97AEDC3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E4A5EA3-6C83-4300-953E-AF1773F22682}" type="pres">
      <dgm:prSet presAssocID="{1F78D55B-AFD8-4AD2-85B8-893D419E539B}" presName="parTxOnlySpace" presStyleCnt="0"/>
      <dgm:spPr/>
    </dgm:pt>
    <dgm:pt modelId="{216F30E6-9DEB-4BBD-8B56-A049DAF1BA44}" type="pres">
      <dgm:prSet presAssocID="{9FCFA80F-FD70-40BE-A2F4-4F04900CE1D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632F716-A732-49DB-A529-5AFBCDDFC339}" type="pres">
      <dgm:prSet presAssocID="{80AF3E18-CFDB-483F-84A0-03B7C50933EC}" presName="parTxOnlySpace" presStyleCnt="0"/>
      <dgm:spPr/>
    </dgm:pt>
    <dgm:pt modelId="{535576B8-9323-44C8-966E-B8600D97C8A4}" type="pres">
      <dgm:prSet presAssocID="{502A5BB4-83C7-488D-B825-E15F89B624E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E9E39CA-9F87-4354-A2ED-05782BC826C9}" type="pres">
      <dgm:prSet presAssocID="{3F0B7EEE-F66D-4CD0-A057-664BCDEE1142}" presName="parTxOnlySpace" presStyleCnt="0"/>
      <dgm:spPr/>
    </dgm:pt>
    <dgm:pt modelId="{2203C93A-69A8-4096-875B-1A6E399AE06D}" type="pres">
      <dgm:prSet presAssocID="{C63D0762-9486-473F-ADC8-CB68C43456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D6B78B2-F271-4678-B748-C9E9C122CCF7}" type="pres">
      <dgm:prSet presAssocID="{6D65C784-9084-4EC6-8965-C812BF879D3B}" presName="parTxOnlySpace" presStyleCnt="0"/>
      <dgm:spPr/>
    </dgm:pt>
    <dgm:pt modelId="{E8C18E32-151C-3A4C-BD2F-2B716D68F577}" type="pres">
      <dgm:prSet presAssocID="{39CB3F9D-FFC0-B143-B408-088163FC3E7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D1A7594-B518-8648-88D2-337125C98DB6}" type="pres">
      <dgm:prSet presAssocID="{06CD1FCB-2F42-E849-9924-DAC3E13149C7}" presName="parTxOnlySpace" presStyleCnt="0"/>
      <dgm:spPr/>
    </dgm:pt>
    <dgm:pt modelId="{D3C8A488-4C98-42B8-A536-FEE466A3E1D8}" type="pres">
      <dgm:prSet presAssocID="{F1B60F7D-989F-4E8D-B02D-A9E1C5E234E0}" presName="parTxOnly" presStyleLbl="node1" presStyleIdx="5" presStyleCnt="6" custLinFactX="2150" custLinFactNeighborX="100000" custLinFactNeighborY="3654">
        <dgm:presLayoutVars>
          <dgm:chMax val="0"/>
          <dgm:chPref val="0"/>
          <dgm:bulletEnabled val="1"/>
        </dgm:presLayoutVars>
      </dgm:prSet>
      <dgm:spPr/>
    </dgm:pt>
  </dgm:ptLst>
  <dgm:cxnLst>
    <dgm:cxn modelId="{8A17D204-8D05-4DDD-83AF-03101A37E50A}" type="presOf" srcId="{502A5BB4-83C7-488D-B825-E15F89B624E5}" destId="{535576B8-9323-44C8-966E-B8600D97C8A4}" srcOrd="0" destOrd="0" presId="urn:microsoft.com/office/officeart/2005/8/layout/chevron1"/>
    <dgm:cxn modelId="{47AF5E19-8D3A-48B5-BE74-27F5E11C539E}" srcId="{C0E56E85-D4E6-4AFC-92D9-386F6A0BD985}" destId="{F1B60F7D-989F-4E8D-B02D-A9E1C5E234E0}" srcOrd="5" destOrd="0" parTransId="{EC589BA2-8ED2-4376-8459-D7E55968ABEC}" sibTransId="{99C0A0CF-6E61-440B-9482-47BB072E7262}"/>
    <dgm:cxn modelId="{AC42E823-72C7-4DE8-BA8F-1035E4DB80F0}" type="presOf" srcId="{C63D0762-9486-473F-ADC8-CB68C43456A1}" destId="{2203C93A-69A8-4096-875B-1A6E399AE06D}" srcOrd="0" destOrd="0" presId="urn:microsoft.com/office/officeart/2005/8/layout/chevron1"/>
    <dgm:cxn modelId="{A2EB8327-E3E6-421F-9280-2DDB82945E9C}" type="presOf" srcId="{C0E56E85-D4E6-4AFC-92D9-386F6A0BD985}" destId="{19913E3F-E897-4C92-9E75-AE2D19E5A5F3}" srcOrd="0" destOrd="0" presId="urn:microsoft.com/office/officeart/2005/8/layout/chevron1"/>
    <dgm:cxn modelId="{908C1349-103E-4E33-A37D-A647678D17D7}" srcId="{C0E56E85-D4E6-4AFC-92D9-386F6A0BD985}" destId="{F06D1AD7-2F08-484A-8BEF-622E97AEDC33}" srcOrd="0" destOrd="0" parTransId="{AFA8D53B-ED02-4B12-BE47-B0582D2F5FF3}" sibTransId="{1F78D55B-AFD8-4AD2-85B8-893D419E539B}"/>
    <dgm:cxn modelId="{2A23B564-F74D-D444-B5D4-CAEE6DE968C3}" type="presOf" srcId="{39CB3F9D-FFC0-B143-B408-088163FC3E7E}" destId="{E8C18E32-151C-3A4C-BD2F-2B716D68F577}" srcOrd="0" destOrd="0" presId="urn:microsoft.com/office/officeart/2005/8/layout/chevron1"/>
    <dgm:cxn modelId="{73313C70-E473-4A87-B0F5-BCE75322F2DC}" type="presOf" srcId="{9FCFA80F-FD70-40BE-A2F4-4F04900CE1D4}" destId="{216F30E6-9DEB-4BBD-8B56-A049DAF1BA44}" srcOrd="0" destOrd="0" presId="urn:microsoft.com/office/officeart/2005/8/layout/chevron1"/>
    <dgm:cxn modelId="{3B288F77-7FB4-4185-AADF-F7BC71D71A0C}" srcId="{C0E56E85-D4E6-4AFC-92D9-386F6A0BD985}" destId="{9FCFA80F-FD70-40BE-A2F4-4F04900CE1D4}" srcOrd="1" destOrd="0" parTransId="{D0C9E1DF-6EDA-4E3D-B38C-41965C2D4365}" sibTransId="{80AF3E18-CFDB-483F-84A0-03B7C50933EC}"/>
    <dgm:cxn modelId="{75518D97-F47B-964F-B280-3856201B497C}" srcId="{C0E56E85-D4E6-4AFC-92D9-386F6A0BD985}" destId="{39CB3F9D-FFC0-B143-B408-088163FC3E7E}" srcOrd="4" destOrd="0" parTransId="{B5AE4A20-FC80-0D4E-BCFA-CFA132271044}" sibTransId="{06CD1FCB-2F42-E849-9924-DAC3E13149C7}"/>
    <dgm:cxn modelId="{BBE462B0-A1BF-4622-B4AC-89CD8E550C36}" srcId="{C0E56E85-D4E6-4AFC-92D9-386F6A0BD985}" destId="{C63D0762-9486-473F-ADC8-CB68C43456A1}" srcOrd="3" destOrd="0" parTransId="{35C24769-F569-4EC4-834A-AFD57EEF33FA}" sibTransId="{6D65C784-9084-4EC6-8965-C812BF879D3B}"/>
    <dgm:cxn modelId="{C3F0FAC7-7866-48ED-887F-EE5D7CD537F1}" type="presOf" srcId="{F06D1AD7-2F08-484A-8BEF-622E97AEDC33}" destId="{F9422FB4-3EC8-4CEE-AB2C-1E370F6FCCCF}" srcOrd="0" destOrd="0" presId="urn:microsoft.com/office/officeart/2005/8/layout/chevron1"/>
    <dgm:cxn modelId="{AA430DD1-145C-4F0F-99FE-49A0E61DD1A4}" type="presOf" srcId="{F1B60F7D-989F-4E8D-B02D-A9E1C5E234E0}" destId="{D3C8A488-4C98-42B8-A536-FEE466A3E1D8}" srcOrd="0" destOrd="0" presId="urn:microsoft.com/office/officeart/2005/8/layout/chevron1"/>
    <dgm:cxn modelId="{15488AE8-0C28-448E-8D96-8D1431EF3488}" srcId="{C0E56E85-D4E6-4AFC-92D9-386F6A0BD985}" destId="{502A5BB4-83C7-488D-B825-E15F89B624E5}" srcOrd="2" destOrd="0" parTransId="{A7F7A84F-AC08-489A-8F26-8BBA9ABFFD3F}" sibTransId="{3F0B7EEE-F66D-4CD0-A057-664BCDEE1142}"/>
    <dgm:cxn modelId="{78DEC811-957D-438F-8B08-853B63102552}" type="presParOf" srcId="{19913E3F-E897-4C92-9E75-AE2D19E5A5F3}" destId="{F9422FB4-3EC8-4CEE-AB2C-1E370F6FCCCF}" srcOrd="0" destOrd="0" presId="urn:microsoft.com/office/officeart/2005/8/layout/chevron1"/>
    <dgm:cxn modelId="{D8099F51-032E-4A5C-9FA8-69768D1ECEAA}" type="presParOf" srcId="{19913E3F-E897-4C92-9E75-AE2D19E5A5F3}" destId="{8E4A5EA3-6C83-4300-953E-AF1773F22682}" srcOrd="1" destOrd="0" presId="urn:microsoft.com/office/officeart/2005/8/layout/chevron1"/>
    <dgm:cxn modelId="{D9217500-0B06-46E2-9598-4B2B595DDBF5}" type="presParOf" srcId="{19913E3F-E897-4C92-9E75-AE2D19E5A5F3}" destId="{216F30E6-9DEB-4BBD-8B56-A049DAF1BA44}" srcOrd="2" destOrd="0" presId="urn:microsoft.com/office/officeart/2005/8/layout/chevron1"/>
    <dgm:cxn modelId="{71ADA2EE-EC0B-4B89-838B-95409AAF15E2}" type="presParOf" srcId="{19913E3F-E897-4C92-9E75-AE2D19E5A5F3}" destId="{6632F716-A732-49DB-A529-5AFBCDDFC339}" srcOrd="3" destOrd="0" presId="urn:microsoft.com/office/officeart/2005/8/layout/chevron1"/>
    <dgm:cxn modelId="{2A020FD9-006D-4B8A-BFA0-7E5811B5D4CF}" type="presParOf" srcId="{19913E3F-E897-4C92-9E75-AE2D19E5A5F3}" destId="{535576B8-9323-44C8-966E-B8600D97C8A4}" srcOrd="4" destOrd="0" presId="urn:microsoft.com/office/officeart/2005/8/layout/chevron1"/>
    <dgm:cxn modelId="{52F2471C-C139-4598-8AF2-58A30C013767}" type="presParOf" srcId="{19913E3F-E897-4C92-9E75-AE2D19E5A5F3}" destId="{9E9E39CA-9F87-4354-A2ED-05782BC826C9}" srcOrd="5" destOrd="0" presId="urn:microsoft.com/office/officeart/2005/8/layout/chevron1"/>
    <dgm:cxn modelId="{AC99183E-1084-4B91-96BE-5C9B68484351}" type="presParOf" srcId="{19913E3F-E897-4C92-9E75-AE2D19E5A5F3}" destId="{2203C93A-69A8-4096-875B-1A6E399AE06D}" srcOrd="6" destOrd="0" presId="urn:microsoft.com/office/officeart/2005/8/layout/chevron1"/>
    <dgm:cxn modelId="{4C732BC9-5C2C-4AE2-B358-F6445C214B2E}" type="presParOf" srcId="{19913E3F-E897-4C92-9E75-AE2D19E5A5F3}" destId="{ED6B78B2-F271-4678-B748-C9E9C122CCF7}" srcOrd="7" destOrd="0" presId="urn:microsoft.com/office/officeart/2005/8/layout/chevron1"/>
    <dgm:cxn modelId="{A8351861-DC1F-4448-8549-6A424F033371}" type="presParOf" srcId="{19913E3F-E897-4C92-9E75-AE2D19E5A5F3}" destId="{E8C18E32-151C-3A4C-BD2F-2B716D68F577}" srcOrd="8" destOrd="0" presId="urn:microsoft.com/office/officeart/2005/8/layout/chevron1"/>
    <dgm:cxn modelId="{0F25BAA5-81A9-FF4D-A94D-F7276F7C1D45}" type="presParOf" srcId="{19913E3F-E897-4C92-9E75-AE2D19E5A5F3}" destId="{4D1A7594-B518-8648-88D2-337125C98DB6}" srcOrd="9" destOrd="0" presId="urn:microsoft.com/office/officeart/2005/8/layout/chevron1"/>
    <dgm:cxn modelId="{9153BA6D-F841-40B3-B218-C71ED3C12052}" type="presParOf" srcId="{19913E3F-E897-4C92-9E75-AE2D19E5A5F3}" destId="{D3C8A488-4C98-42B8-A536-FEE466A3E1D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A41F0-0431-4AAF-9BC2-0093E1F34A8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5CDA2D-D8FB-411D-A209-3C497BC7E52A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Smoking</a:t>
          </a:r>
        </a:p>
      </dgm:t>
    </dgm:pt>
    <dgm:pt modelId="{13CBAC54-AFCB-49BA-96E9-179DF857C20D}" type="parTrans" cxnId="{1386D5F8-C987-41D7-B11E-0305DAB2F60F}">
      <dgm:prSet/>
      <dgm:spPr/>
      <dgm:t>
        <a:bodyPr/>
        <a:lstStyle/>
        <a:p>
          <a:endParaRPr lang="it-IT"/>
        </a:p>
      </dgm:t>
    </dgm:pt>
    <dgm:pt modelId="{4C5780A2-9F0C-4128-BE20-4DDD8F64AC16}" type="sibTrans" cxnId="{1386D5F8-C987-41D7-B11E-0305DAB2F60F}">
      <dgm:prSet/>
      <dgm:spPr/>
      <dgm:t>
        <a:bodyPr/>
        <a:lstStyle/>
        <a:p>
          <a:endParaRPr lang="it-IT"/>
        </a:p>
      </dgm:t>
    </dgm:pt>
    <dgm:pt modelId="{878FF7F1-6448-4606-9F2F-3F365FA1E71A}">
      <dgm:prSet phldrT="[Testo]"/>
      <dgm:spPr>
        <a:solidFill>
          <a:schemeClr val="accent2"/>
        </a:solidFill>
      </dgm:spPr>
      <dgm:t>
        <a:bodyPr/>
        <a:lstStyle/>
        <a:p>
          <a:r>
            <a:rPr lang="it-IT" dirty="0" err="1">
              <a:solidFill>
                <a:schemeClr val="bg1"/>
              </a:solidFill>
            </a:rPr>
            <a:t>Nutrition</a:t>
          </a:r>
          <a:endParaRPr lang="it-IT" dirty="0">
            <a:solidFill>
              <a:schemeClr val="bg1"/>
            </a:solidFill>
          </a:endParaRPr>
        </a:p>
      </dgm:t>
    </dgm:pt>
    <dgm:pt modelId="{CBA0356B-1A53-420E-9D47-AD432BC88F54}" type="parTrans" cxnId="{8E8BC87D-EA56-4CFD-A8BC-33F30C76549E}">
      <dgm:prSet/>
      <dgm:spPr/>
      <dgm:t>
        <a:bodyPr/>
        <a:lstStyle/>
        <a:p>
          <a:endParaRPr lang="it-IT"/>
        </a:p>
      </dgm:t>
    </dgm:pt>
    <dgm:pt modelId="{E71FFF68-BD8F-4381-85C5-921E752E1D66}" type="sibTrans" cxnId="{8E8BC87D-EA56-4CFD-A8BC-33F30C76549E}">
      <dgm:prSet/>
      <dgm:spPr/>
      <dgm:t>
        <a:bodyPr/>
        <a:lstStyle/>
        <a:p>
          <a:endParaRPr lang="it-IT"/>
        </a:p>
      </dgm:t>
    </dgm:pt>
    <dgm:pt modelId="{8F093075-79C4-467F-9703-A6B12E1EC0EE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 err="1">
              <a:solidFill>
                <a:schemeClr val="bg1"/>
              </a:solidFill>
            </a:rPr>
            <a:t>Physical</a:t>
          </a:r>
          <a:r>
            <a:rPr lang="it-IT" dirty="0">
              <a:solidFill>
                <a:schemeClr val="bg1"/>
              </a:solidFill>
            </a:rPr>
            <a:t> Activity</a:t>
          </a:r>
        </a:p>
      </dgm:t>
    </dgm:pt>
    <dgm:pt modelId="{4CF67511-9B3C-47FE-8711-6F4F3C9B8BC2}" type="parTrans" cxnId="{FC011519-60BB-40CD-B81F-5C994B97F34B}">
      <dgm:prSet/>
      <dgm:spPr/>
      <dgm:t>
        <a:bodyPr/>
        <a:lstStyle/>
        <a:p>
          <a:endParaRPr lang="it-IT"/>
        </a:p>
      </dgm:t>
    </dgm:pt>
    <dgm:pt modelId="{BF88F2F1-B2FD-40EF-B0F5-2DCE9A63A1D2}" type="sibTrans" cxnId="{FC011519-60BB-40CD-B81F-5C994B97F34B}">
      <dgm:prSet/>
      <dgm:spPr/>
      <dgm:t>
        <a:bodyPr/>
        <a:lstStyle/>
        <a:p>
          <a:endParaRPr lang="it-IT"/>
        </a:p>
      </dgm:t>
    </dgm:pt>
    <dgm:pt modelId="{8951B490-B452-4D29-8CAB-748EC1ED3CC8}">
      <dgm:prSet/>
      <dgm:spPr>
        <a:solidFill>
          <a:srgbClr val="00B050"/>
        </a:solidFill>
      </dgm:spPr>
      <dgm:t>
        <a:bodyPr/>
        <a:lstStyle/>
        <a:p>
          <a:r>
            <a:rPr lang="it-IT" dirty="0" err="1">
              <a:solidFill>
                <a:schemeClr val="bg1"/>
              </a:solidFill>
            </a:rPr>
            <a:t>Phychosocial</a:t>
          </a:r>
          <a:r>
            <a:rPr lang="it-IT" dirty="0">
              <a:solidFill>
                <a:schemeClr val="bg1"/>
              </a:solidFill>
            </a:rPr>
            <a:t> </a:t>
          </a:r>
        </a:p>
      </dgm:t>
    </dgm:pt>
    <dgm:pt modelId="{461BB599-3B34-49BB-9BF5-1D1E4EA4E03F}" type="parTrans" cxnId="{8B646D38-2DF5-4B1C-A96C-42F2CA91EE02}">
      <dgm:prSet/>
      <dgm:spPr/>
      <dgm:t>
        <a:bodyPr/>
        <a:lstStyle/>
        <a:p>
          <a:endParaRPr lang="it-IT"/>
        </a:p>
      </dgm:t>
    </dgm:pt>
    <dgm:pt modelId="{190558F7-C9A1-43E7-835E-E52BE6532AB2}" type="sibTrans" cxnId="{8B646D38-2DF5-4B1C-A96C-42F2CA91EE02}">
      <dgm:prSet/>
      <dgm:spPr/>
      <dgm:t>
        <a:bodyPr/>
        <a:lstStyle/>
        <a:p>
          <a:endParaRPr lang="it-IT"/>
        </a:p>
      </dgm:t>
    </dgm:pt>
    <dgm:pt modelId="{ABD63359-9E4B-450C-84AB-757F410C1BBE}" type="pres">
      <dgm:prSet presAssocID="{7B4A41F0-0431-4AAF-9BC2-0093E1F34A8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62E3411-608F-42E4-B6DC-8CFEFC87405B}" type="pres">
      <dgm:prSet presAssocID="{878FF7F1-6448-4606-9F2F-3F365FA1E71A}" presName="horFlow" presStyleCnt="0"/>
      <dgm:spPr/>
    </dgm:pt>
    <dgm:pt modelId="{DAC1F0D2-7648-48E5-AC3C-A7B6B482CDF5}" type="pres">
      <dgm:prSet presAssocID="{878FF7F1-6448-4606-9F2F-3F365FA1E71A}" presName="bigChev" presStyleLbl="node1" presStyleIdx="0" presStyleCnt="4" custScaleX="469115" custScaleY="60949" custLinFactNeighborX="-36" custLinFactNeighborY="-637"/>
      <dgm:spPr/>
    </dgm:pt>
    <dgm:pt modelId="{AC18596F-F8F5-4BEC-AD74-E8A1A465B2BA}" type="pres">
      <dgm:prSet presAssocID="{878FF7F1-6448-4606-9F2F-3F365FA1E71A}" presName="vSp" presStyleCnt="0"/>
      <dgm:spPr/>
    </dgm:pt>
    <dgm:pt modelId="{1D9BD599-D13F-4F6A-84F9-4BD0F07D9DFD}" type="pres">
      <dgm:prSet presAssocID="{8F093075-79C4-467F-9703-A6B12E1EC0EE}" presName="horFlow" presStyleCnt="0"/>
      <dgm:spPr/>
    </dgm:pt>
    <dgm:pt modelId="{747274D3-5D22-43EA-8AD9-CA434CE68ADD}" type="pres">
      <dgm:prSet presAssocID="{8F093075-79C4-467F-9703-A6B12E1EC0EE}" presName="bigChev" presStyleLbl="node1" presStyleIdx="1" presStyleCnt="4" custScaleX="469115" custScaleY="60949"/>
      <dgm:spPr/>
    </dgm:pt>
    <dgm:pt modelId="{76368013-8884-4A80-A994-DD6D5401317A}" type="pres">
      <dgm:prSet presAssocID="{8F093075-79C4-467F-9703-A6B12E1EC0EE}" presName="vSp" presStyleCnt="0"/>
      <dgm:spPr/>
    </dgm:pt>
    <dgm:pt modelId="{19C27333-25B5-46B3-912A-57BE80EE8E3E}" type="pres">
      <dgm:prSet presAssocID="{8951B490-B452-4D29-8CAB-748EC1ED3CC8}" presName="horFlow" presStyleCnt="0"/>
      <dgm:spPr/>
    </dgm:pt>
    <dgm:pt modelId="{E5D69EC3-DF3B-4721-8499-277F202CB92F}" type="pres">
      <dgm:prSet presAssocID="{8951B490-B452-4D29-8CAB-748EC1ED3CC8}" presName="bigChev" presStyleLbl="node1" presStyleIdx="2" presStyleCnt="4" custScaleX="469115" custScaleY="60949"/>
      <dgm:spPr/>
    </dgm:pt>
    <dgm:pt modelId="{1280802A-789A-49EC-A325-3679A754C493}" type="pres">
      <dgm:prSet presAssocID="{8951B490-B452-4D29-8CAB-748EC1ED3CC8}" presName="vSp" presStyleCnt="0"/>
      <dgm:spPr/>
    </dgm:pt>
    <dgm:pt modelId="{1A17E7A8-292A-4359-9193-B5857CEF650A}" type="pres">
      <dgm:prSet presAssocID="{3A5CDA2D-D8FB-411D-A209-3C497BC7E52A}" presName="horFlow" presStyleCnt="0"/>
      <dgm:spPr/>
    </dgm:pt>
    <dgm:pt modelId="{583B0060-7D91-4E10-9B68-623AFB3E409E}" type="pres">
      <dgm:prSet presAssocID="{3A5CDA2D-D8FB-411D-A209-3C497BC7E52A}" presName="bigChev" presStyleLbl="node1" presStyleIdx="3" presStyleCnt="4" custScaleX="469115" custScaleY="60949"/>
      <dgm:spPr/>
    </dgm:pt>
  </dgm:ptLst>
  <dgm:cxnLst>
    <dgm:cxn modelId="{FC011519-60BB-40CD-B81F-5C994B97F34B}" srcId="{7B4A41F0-0431-4AAF-9BC2-0093E1F34A8C}" destId="{8F093075-79C4-467F-9703-A6B12E1EC0EE}" srcOrd="1" destOrd="0" parTransId="{4CF67511-9B3C-47FE-8711-6F4F3C9B8BC2}" sibTransId="{BF88F2F1-B2FD-40EF-B0F5-2DCE9A63A1D2}"/>
    <dgm:cxn modelId="{E849B928-8A25-4092-9D07-069C73882061}" type="presOf" srcId="{7B4A41F0-0431-4AAF-9BC2-0093E1F34A8C}" destId="{ABD63359-9E4B-450C-84AB-757F410C1BBE}" srcOrd="0" destOrd="0" presId="urn:microsoft.com/office/officeart/2005/8/layout/lProcess3"/>
    <dgm:cxn modelId="{8B646D38-2DF5-4B1C-A96C-42F2CA91EE02}" srcId="{7B4A41F0-0431-4AAF-9BC2-0093E1F34A8C}" destId="{8951B490-B452-4D29-8CAB-748EC1ED3CC8}" srcOrd="2" destOrd="0" parTransId="{461BB599-3B34-49BB-9BF5-1D1E4EA4E03F}" sibTransId="{190558F7-C9A1-43E7-835E-E52BE6532AB2}"/>
    <dgm:cxn modelId="{60AEE161-FA7E-4840-95B9-D4468AA95FED}" type="presOf" srcId="{8951B490-B452-4D29-8CAB-748EC1ED3CC8}" destId="{E5D69EC3-DF3B-4721-8499-277F202CB92F}" srcOrd="0" destOrd="0" presId="urn:microsoft.com/office/officeart/2005/8/layout/lProcess3"/>
    <dgm:cxn modelId="{8E8BC87D-EA56-4CFD-A8BC-33F30C76549E}" srcId="{7B4A41F0-0431-4AAF-9BC2-0093E1F34A8C}" destId="{878FF7F1-6448-4606-9F2F-3F365FA1E71A}" srcOrd="0" destOrd="0" parTransId="{CBA0356B-1A53-420E-9D47-AD432BC88F54}" sibTransId="{E71FFF68-BD8F-4381-85C5-921E752E1D66}"/>
    <dgm:cxn modelId="{5373EAA1-1393-466C-87F0-F18D764A98EB}" type="presOf" srcId="{878FF7F1-6448-4606-9F2F-3F365FA1E71A}" destId="{DAC1F0D2-7648-48E5-AC3C-A7B6B482CDF5}" srcOrd="0" destOrd="0" presId="urn:microsoft.com/office/officeart/2005/8/layout/lProcess3"/>
    <dgm:cxn modelId="{D3E28EE3-CCFA-4EF1-BEDF-8F0EC8ECDF98}" type="presOf" srcId="{3A5CDA2D-D8FB-411D-A209-3C497BC7E52A}" destId="{583B0060-7D91-4E10-9B68-623AFB3E409E}" srcOrd="0" destOrd="0" presId="urn:microsoft.com/office/officeart/2005/8/layout/lProcess3"/>
    <dgm:cxn modelId="{E8702FE6-8989-484C-A587-B3D0FFC3C166}" type="presOf" srcId="{8F093075-79C4-467F-9703-A6B12E1EC0EE}" destId="{747274D3-5D22-43EA-8AD9-CA434CE68ADD}" srcOrd="0" destOrd="0" presId="urn:microsoft.com/office/officeart/2005/8/layout/lProcess3"/>
    <dgm:cxn modelId="{1386D5F8-C987-41D7-B11E-0305DAB2F60F}" srcId="{7B4A41F0-0431-4AAF-9BC2-0093E1F34A8C}" destId="{3A5CDA2D-D8FB-411D-A209-3C497BC7E52A}" srcOrd="3" destOrd="0" parTransId="{13CBAC54-AFCB-49BA-96E9-179DF857C20D}" sibTransId="{4C5780A2-9F0C-4128-BE20-4DDD8F64AC16}"/>
    <dgm:cxn modelId="{DDC28897-2150-4C6A-B860-56D7D715B643}" type="presParOf" srcId="{ABD63359-9E4B-450C-84AB-757F410C1BBE}" destId="{862E3411-608F-42E4-B6DC-8CFEFC87405B}" srcOrd="0" destOrd="0" presId="urn:microsoft.com/office/officeart/2005/8/layout/lProcess3"/>
    <dgm:cxn modelId="{6B295545-3879-45D9-8ABD-87FCFD92748C}" type="presParOf" srcId="{862E3411-608F-42E4-B6DC-8CFEFC87405B}" destId="{DAC1F0D2-7648-48E5-AC3C-A7B6B482CDF5}" srcOrd="0" destOrd="0" presId="urn:microsoft.com/office/officeart/2005/8/layout/lProcess3"/>
    <dgm:cxn modelId="{7C90984F-C609-4D32-A5A6-3D729280EB07}" type="presParOf" srcId="{ABD63359-9E4B-450C-84AB-757F410C1BBE}" destId="{AC18596F-F8F5-4BEC-AD74-E8A1A465B2BA}" srcOrd="1" destOrd="0" presId="urn:microsoft.com/office/officeart/2005/8/layout/lProcess3"/>
    <dgm:cxn modelId="{78B19409-2154-4CCA-B195-6A3F7862D1C6}" type="presParOf" srcId="{ABD63359-9E4B-450C-84AB-757F410C1BBE}" destId="{1D9BD599-D13F-4F6A-84F9-4BD0F07D9DFD}" srcOrd="2" destOrd="0" presId="urn:microsoft.com/office/officeart/2005/8/layout/lProcess3"/>
    <dgm:cxn modelId="{A5FBD878-837E-41C5-9A84-0B0778729E86}" type="presParOf" srcId="{1D9BD599-D13F-4F6A-84F9-4BD0F07D9DFD}" destId="{747274D3-5D22-43EA-8AD9-CA434CE68ADD}" srcOrd="0" destOrd="0" presId="urn:microsoft.com/office/officeart/2005/8/layout/lProcess3"/>
    <dgm:cxn modelId="{35011DA8-5542-4DB9-A54B-8FCABBF02206}" type="presParOf" srcId="{ABD63359-9E4B-450C-84AB-757F410C1BBE}" destId="{76368013-8884-4A80-A994-DD6D5401317A}" srcOrd="3" destOrd="0" presId="urn:microsoft.com/office/officeart/2005/8/layout/lProcess3"/>
    <dgm:cxn modelId="{46B9569B-9F36-4A64-8275-5E5EC68E4925}" type="presParOf" srcId="{ABD63359-9E4B-450C-84AB-757F410C1BBE}" destId="{19C27333-25B5-46B3-912A-57BE80EE8E3E}" srcOrd="4" destOrd="0" presId="urn:microsoft.com/office/officeart/2005/8/layout/lProcess3"/>
    <dgm:cxn modelId="{6A999FB0-E046-44D0-BC93-834412282CBF}" type="presParOf" srcId="{19C27333-25B5-46B3-912A-57BE80EE8E3E}" destId="{E5D69EC3-DF3B-4721-8499-277F202CB92F}" srcOrd="0" destOrd="0" presId="urn:microsoft.com/office/officeart/2005/8/layout/lProcess3"/>
    <dgm:cxn modelId="{4AE4A33B-0079-4A71-B1D8-7456198DD8F6}" type="presParOf" srcId="{ABD63359-9E4B-450C-84AB-757F410C1BBE}" destId="{1280802A-789A-49EC-A325-3679A754C493}" srcOrd="5" destOrd="0" presId="urn:microsoft.com/office/officeart/2005/8/layout/lProcess3"/>
    <dgm:cxn modelId="{1EE3CBBA-F7AF-4A69-850F-8D655FA8A80C}" type="presParOf" srcId="{ABD63359-9E4B-450C-84AB-757F410C1BBE}" destId="{1A17E7A8-292A-4359-9193-B5857CEF650A}" srcOrd="6" destOrd="0" presId="urn:microsoft.com/office/officeart/2005/8/layout/lProcess3"/>
    <dgm:cxn modelId="{640009B2-7F35-4A1C-9F59-535B2D88AFB9}" type="presParOf" srcId="{1A17E7A8-292A-4359-9193-B5857CEF650A}" destId="{583B0060-7D91-4E10-9B68-623AFB3E409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2C6B1-81B7-49BB-B2FF-3305B79A9CEF}">
      <dsp:nvSpPr>
        <dsp:cNvPr id="0" name=""/>
        <dsp:cNvSpPr/>
      </dsp:nvSpPr>
      <dsp:spPr>
        <a:xfrm>
          <a:off x="0" y="1845587"/>
          <a:ext cx="1192665" cy="119266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0B6ED-D256-484E-9F18-50EFCD00C311}">
      <dsp:nvSpPr>
        <dsp:cNvPr id="0" name=""/>
        <dsp:cNvSpPr/>
      </dsp:nvSpPr>
      <dsp:spPr>
        <a:xfrm>
          <a:off x="124535" y="2116829"/>
          <a:ext cx="1192665" cy="1883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1st </a:t>
          </a:r>
          <a:r>
            <a:rPr lang="it-IT" sz="1600" kern="1200" dirty="0" err="1"/>
            <a:t>visit</a:t>
          </a:r>
          <a:endParaRPr lang="it-IT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Clinical</a:t>
          </a:r>
          <a:r>
            <a:rPr lang="it-IT" sz="1200" kern="1200" dirty="0"/>
            <a:t> &amp; </a:t>
          </a:r>
          <a:r>
            <a:rPr lang="it-IT" sz="1200" kern="1200" dirty="0" err="1"/>
            <a:t>Instrumental</a:t>
          </a:r>
          <a:r>
            <a:rPr lang="it-IT" sz="1200" kern="1200" dirty="0"/>
            <a:t> </a:t>
          </a:r>
          <a:r>
            <a:rPr lang="it-IT" sz="1200" kern="1200" dirty="0" err="1"/>
            <a:t>Examination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Assessment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Treatment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Therapeutic</a:t>
          </a:r>
          <a:r>
            <a:rPr lang="it-IT" sz="1200" kern="1200" dirty="0"/>
            <a:t> </a:t>
          </a:r>
          <a:r>
            <a:rPr lang="it-IT" sz="1200" kern="1200" dirty="0" err="1"/>
            <a:t>Education</a:t>
          </a:r>
          <a:endParaRPr lang="it-IT" sz="12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800" kern="1200" dirty="0"/>
        </a:p>
      </dsp:txBody>
      <dsp:txXfrm>
        <a:off x="159467" y="2151761"/>
        <a:ext cx="1122801" cy="1814130"/>
      </dsp:txXfrm>
    </dsp:sp>
    <dsp:sp modelId="{169FDCEC-F247-4CC7-B787-A77850073189}">
      <dsp:nvSpPr>
        <dsp:cNvPr id="0" name=""/>
        <dsp:cNvSpPr/>
      </dsp:nvSpPr>
      <dsp:spPr>
        <a:xfrm rot="21571255">
          <a:off x="1240073" y="2291038"/>
          <a:ext cx="528286" cy="286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8/12 weeks</a:t>
          </a:r>
        </a:p>
      </dsp:txBody>
      <dsp:txXfrm>
        <a:off x="1240075" y="2348713"/>
        <a:ext cx="442312" cy="171948"/>
      </dsp:txXfrm>
    </dsp:sp>
    <dsp:sp modelId="{036E185E-27D0-48BA-A2CC-9FF5F149A3AE}">
      <dsp:nvSpPr>
        <dsp:cNvPr id="0" name=""/>
        <dsp:cNvSpPr/>
      </dsp:nvSpPr>
      <dsp:spPr>
        <a:xfrm>
          <a:off x="1786095" y="1830652"/>
          <a:ext cx="1192665" cy="119266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76652-7F6C-496F-AFE8-16AD2F1B725C}">
      <dsp:nvSpPr>
        <dsp:cNvPr id="0" name=""/>
        <dsp:cNvSpPr/>
      </dsp:nvSpPr>
      <dsp:spPr>
        <a:xfrm>
          <a:off x="1862510" y="2159004"/>
          <a:ext cx="1192665" cy="1827950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2nd </a:t>
          </a:r>
          <a:r>
            <a:rPr lang="it-IT" sz="1600" kern="1200" dirty="0" err="1"/>
            <a:t>visit</a:t>
          </a:r>
          <a:endParaRPr lang="it-IT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Check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Adherence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Clinical</a:t>
          </a:r>
          <a:r>
            <a:rPr lang="it-IT" sz="1100" kern="1200" dirty="0"/>
            <a:t> &amp; </a:t>
          </a:r>
          <a:r>
            <a:rPr lang="it-IT" sz="1100" kern="1200" dirty="0" err="1"/>
            <a:t>Instrumental</a:t>
          </a:r>
          <a:r>
            <a:rPr lang="it-IT" sz="1100" kern="1200" dirty="0"/>
            <a:t> </a:t>
          </a:r>
          <a:r>
            <a:rPr lang="it-IT" sz="1100" kern="1200" dirty="0" err="1"/>
            <a:t>Examination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Assessment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Treatment</a:t>
          </a:r>
        </a:p>
      </dsp:txBody>
      <dsp:txXfrm>
        <a:off x="1897442" y="2193936"/>
        <a:ext cx="1122801" cy="1758086"/>
      </dsp:txXfrm>
    </dsp:sp>
    <dsp:sp modelId="{10D9AA31-9113-4506-86D1-13F67C5DD24D}">
      <dsp:nvSpPr>
        <dsp:cNvPr id="0" name=""/>
        <dsp:cNvSpPr/>
      </dsp:nvSpPr>
      <dsp:spPr>
        <a:xfrm rot="38063">
          <a:off x="2968460" y="2293622"/>
          <a:ext cx="621177" cy="286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8/12 weeks</a:t>
          </a:r>
        </a:p>
      </dsp:txBody>
      <dsp:txXfrm>
        <a:off x="2968463" y="2350462"/>
        <a:ext cx="535203" cy="171948"/>
      </dsp:txXfrm>
    </dsp:sp>
    <dsp:sp modelId="{5537E53A-8DAA-492E-94B4-400EDE67D7D2}">
      <dsp:nvSpPr>
        <dsp:cNvPr id="0" name=""/>
        <dsp:cNvSpPr/>
      </dsp:nvSpPr>
      <dsp:spPr>
        <a:xfrm>
          <a:off x="3550738" y="1850191"/>
          <a:ext cx="1192665" cy="119266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1D6F7-BFF3-417F-8040-DDE1158FB8A1}">
      <dsp:nvSpPr>
        <dsp:cNvPr id="0" name=""/>
        <dsp:cNvSpPr/>
      </dsp:nvSpPr>
      <dsp:spPr>
        <a:xfrm>
          <a:off x="3658305" y="2158477"/>
          <a:ext cx="1192665" cy="188399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3rd </a:t>
          </a:r>
          <a:r>
            <a:rPr lang="it-IT" sz="1600" kern="1200" dirty="0" err="1"/>
            <a:t>visit</a:t>
          </a:r>
          <a:endParaRPr lang="it-IT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Check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Adherence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Clinical</a:t>
          </a:r>
          <a:r>
            <a:rPr lang="it-IT" sz="1200" kern="1200" dirty="0"/>
            <a:t> &amp; </a:t>
          </a:r>
          <a:r>
            <a:rPr lang="it-IT" sz="1200" kern="1200" dirty="0" err="1"/>
            <a:t>Instrumental</a:t>
          </a:r>
          <a:r>
            <a:rPr lang="it-IT" sz="1200" kern="1200" dirty="0"/>
            <a:t> </a:t>
          </a:r>
          <a:r>
            <a:rPr lang="it-IT" sz="1200" kern="1200" dirty="0" err="1"/>
            <a:t>Examination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Assessment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Treatment</a:t>
          </a:r>
        </a:p>
      </dsp:txBody>
      <dsp:txXfrm>
        <a:off x="3693237" y="2193409"/>
        <a:ext cx="1122801" cy="1814130"/>
      </dsp:txXfrm>
    </dsp:sp>
    <dsp:sp modelId="{435F31E4-4130-4E8C-BC5F-4E04AC9176BF}">
      <dsp:nvSpPr>
        <dsp:cNvPr id="0" name=""/>
        <dsp:cNvSpPr/>
      </dsp:nvSpPr>
      <dsp:spPr>
        <a:xfrm rot="21521491">
          <a:off x="4797157" y="2284353"/>
          <a:ext cx="352948" cy="286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6 </a:t>
          </a:r>
          <a:r>
            <a:rPr lang="it-IT" sz="600" kern="1200" dirty="0" err="1"/>
            <a:t>Months</a:t>
          </a:r>
          <a:endParaRPr lang="it-IT" sz="600" kern="1200" dirty="0"/>
        </a:p>
      </dsp:txBody>
      <dsp:txXfrm>
        <a:off x="4797168" y="2342651"/>
        <a:ext cx="266974" cy="171948"/>
      </dsp:txXfrm>
    </dsp:sp>
    <dsp:sp modelId="{BF9F42CC-B111-4377-8C0E-2CB357A175AD}">
      <dsp:nvSpPr>
        <dsp:cNvPr id="0" name=""/>
        <dsp:cNvSpPr/>
      </dsp:nvSpPr>
      <dsp:spPr>
        <a:xfrm>
          <a:off x="5181933" y="1812932"/>
          <a:ext cx="1192665" cy="119266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CF936-D631-4919-A844-1D9ED8F7DD54}">
      <dsp:nvSpPr>
        <dsp:cNvPr id="0" name=""/>
        <dsp:cNvSpPr/>
      </dsp:nvSpPr>
      <dsp:spPr>
        <a:xfrm>
          <a:off x="5314487" y="2190989"/>
          <a:ext cx="1192665" cy="188399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1 follow-up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Check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Adherence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 err="1"/>
            <a:t>Clinical</a:t>
          </a:r>
          <a:r>
            <a:rPr lang="it-IT" sz="1100" kern="1200" dirty="0"/>
            <a:t> &amp; </a:t>
          </a:r>
          <a:r>
            <a:rPr lang="it-IT" sz="1100" kern="1200" dirty="0" err="1"/>
            <a:t>Instrumental</a:t>
          </a:r>
          <a:r>
            <a:rPr lang="it-IT" sz="1100" kern="1200" dirty="0"/>
            <a:t> </a:t>
          </a:r>
          <a:r>
            <a:rPr lang="it-IT" sz="1100" kern="1200" dirty="0" err="1"/>
            <a:t>Examination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/>
            <a:t>Assessment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Treatment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/>
        </a:p>
      </dsp:txBody>
      <dsp:txXfrm>
        <a:off x="5349419" y="2225921"/>
        <a:ext cx="1122801" cy="1814130"/>
      </dsp:txXfrm>
    </dsp:sp>
    <dsp:sp modelId="{EFBA5F94-DD61-405E-85FC-3502EB83E409}">
      <dsp:nvSpPr>
        <dsp:cNvPr id="0" name=""/>
        <dsp:cNvSpPr/>
      </dsp:nvSpPr>
      <dsp:spPr>
        <a:xfrm rot="21580282">
          <a:off x="6465360" y="2364817"/>
          <a:ext cx="325126" cy="213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 </a:t>
          </a:r>
          <a:r>
            <a:rPr lang="it-IT" sz="600" kern="1200" dirty="0" err="1"/>
            <a:t>year</a:t>
          </a:r>
          <a:endParaRPr lang="it-IT" sz="600" kern="1200" dirty="0"/>
        </a:p>
      </dsp:txBody>
      <dsp:txXfrm>
        <a:off x="6465361" y="2407644"/>
        <a:ext cx="261160" cy="127933"/>
      </dsp:txXfrm>
    </dsp:sp>
    <dsp:sp modelId="{290D9118-CBB1-47B7-B21E-7837383B401A}">
      <dsp:nvSpPr>
        <dsp:cNvPr id="0" name=""/>
        <dsp:cNvSpPr/>
      </dsp:nvSpPr>
      <dsp:spPr>
        <a:xfrm>
          <a:off x="6826653" y="1803498"/>
          <a:ext cx="1192665" cy="119266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89735-0CF2-4897-85B1-674D457D9ABB}">
      <dsp:nvSpPr>
        <dsp:cNvPr id="0" name=""/>
        <dsp:cNvSpPr/>
      </dsp:nvSpPr>
      <dsp:spPr>
        <a:xfrm>
          <a:off x="6970669" y="2221640"/>
          <a:ext cx="1192665" cy="18839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2 follow-up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Check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Adherence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Clinical &amp; Instrumental Examination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Assessment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Treatment</a:t>
          </a:r>
        </a:p>
      </dsp:txBody>
      <dsp:txXfrm>
        <a:off x="7005601" y="2256572"/>
        <a:ext cx="1122801" cy="1814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2FB4-3EC8-4CEE-AB2C-1E370F6FCCCF}">
      <dsp:nvSpPr>
        <dsp:cNvPr id="0" name=""/>
        <dsp:cNvSpPr/>
      </dsp:nvSpPr>
      <dsp:spPr>
        <a:xfrm>
          <a:off x="4119" y="0"/>
          <a:ext cx="2239010" cy="6795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Guideline</a:t>
          </a:r>
          <a:endParaRPr lang="it-IT" sz="1300" kern="1200" dirty="0"/>
        </a:p>
      </dsp:txBody>
      <dsp:txXfrm>
        <a:off x="343893" y="0"/>
        <a:ext cx="1559462" cy="679548"/>
      </dsp:txXfrm>
    </dsp:sp>
    <dsp:sp modelId="{216F30E6-9DEB-4BBD-8B56-A049DAF1BA44}">
      <dsp:nvSpPr>
        <dsp:cNvPr id="0" name=""/>
        <dsp:cNvSpPr/>
      </dsp:nvSpPr>
      <dsp:spPr>
        <a:xfrm>
          <a:off x="2034645" y="0"/>
          <a:ext cx="1818323" cy="679548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THERAPEUTIC  EDUCATION </a:t>
          </a:r>
        </a:p>
      </dsp:txBody>
      <dsp:txXfrm>
        <a:off x="2374419" y="0"/>
        <a:ext cx="1138775" cy="679548"/>
      </dsp:txXfrm>
    </dsp:sp>
    <dsp:sp modelId="{535576B8-9323-44C8-966E-B8600D97C8A4}">
      <dsp:nvSpPr>
        <dsp:cNvPr id="0" name=""/>
        <dsp:cNvSpPr/>
      </dsp:nvSpPr>
      <dsp:spPr>
        <a:xfrm>
          <a:off x="3697788" y="0"/>
          <a:ext cx="1818323" cy="679548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Chronic</a:t>
          </a:r>
          <a:r>
            <a:rPr lang="it-IT" sz="1400" kern="1200" dirty="0"/>
            <a:t> Care Model </a:t>
          </a:r>
        </a:p>
      </dsp:txBody>
      <dsp:txXfrm>
        <a:off x="4037562" y="0"/>
        <a:ext cx="1138775" cy="679548"/>
      </dsp:txXfrm>
    </dsp:sp>
    <dsp:sp modelId="{2203C93A-69A8-4096-875B-1A6E399AE06D}">
      <dsp:nvSpPr>
        <dsp:cNvPr id="0" name=""/>
        <dsp:cNvSpPr/>
      </dsp:nvSpPr>
      <dsp:spPr>
        <a:xfrm>
          <a:off x="5334279" y="0"/>
          <a:ext cx="1818323" cy="679548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Leaflet</a:t>
          </a:r>
          <a:endParaRPr lang="it-IT" sz="1300" kern="1200" dirty="0"/>
        </a:p>
      </dsp:txBody>
      <dsp:txXfrm>
        <a:off x="5674053" y="0"/>
        <a:ext cx="1138775" cy="679548"/>
      </dsp:txXfrm>
    </dsp:sp>
    <dsp:sp modelId="{E8C18E32-151C-3A4C-BD2F-2B716D68F577}">
      <dsp:nvSpPr>
        <dsp:cNvPr id="0" name=""/>
        <dsp:cNvSpPr/>
      </dsp:nvSpPr>
      <dsp:spPr>
        <a:xfrm>
          <a:off x="6970770" y="0"/>
          <a:ext cx="1818323" cy="67954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ioeasma.it</a:t>
          </a:r>
          <a:endParaRPr lang="it-IT" sz="1600" kern="1200" dirty="0"/>
        </a:p>
      </dsp:txBody>
      <dsp:txXfrm>
        <a:off x="7310544" y="0"/>
        <a:ext cx="1138775" cy="679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2FB4-3EC8-4CEE-AB2C-1E370F6FCCCF}">
      <dsp:nvSpPr>
        <dsp:cNvPr id="0" name=""/>
        <dsp:cNvSpPr/>
      </dsp:nvSpPr>
      <dsp:spPr>
        <a:xfrm>
          <a:off x="3973" y="0"/>
          <a:ext cx="1477992" cy="4290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Guideline</a:t>
          </a:r>
          <a:endParaRPr lang="it-IT" sz="1300" kern="1200" dirty="0"/>
        </a:p>
      </dsp:txBody>
      <dsp:txXfrm>
        <a:off x="218493" y="0"/>
        <a:ext cx="1048953" cy="429039"/>
      </dsp:txXfrm>
    </dsp:sp>
    <dsp:sp modelId="{216F30E6-9DEB-4BBD-8B56-A049DAF1BA44}">
      <dsp:nvSpPr>
        <dsp:cNvPr id="0" name=""/>
        <dsp:cNvSpPr/>
      </dsp:nvSpPr>
      <dsp:spPr>
        <a:xfrm>
          <a:off x="1334166" y="0"/>
          <a:ext cx="1477992" cy="429039"/>
        </a:xfrm>
        <a:prstGeom prst="chevr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THERAPEUTIC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EDUCATION </a:t>
          </a:r>
        </a:p>
      </dsp:txBody>
      <dsp:txXfrm>
        <a:off x="1548686" y="0"/>
        <a:ext cx="1048953" cy="429039"/>
      </dsp:txXfrm>
    </dsp:sp>
    <dsp:sp modelId="{535576B8-9323-44C8-966E-B8600D97C8A4}">
      <dsp:nvSpPr>
        <dsp:cNvPr id="0" name=""/>
        <dsp:cNvSpPr/>
      </dsp:nvSpPr>
      <dsp:spPr>
        <a:xfrm>
          <a:off x="2664359" y="0"/>
          <a:ext cx="1477992" cy="429039"/>
        </a:xfrm>
        <a:prstGeom prst="chevr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FF0000"/>
              </a:solidFill>
            </a:rPr>
            <a:t>CCM/ECCM</a:t>
          </a:r>
        </a:p>
      </dsp:txBody>
      <dsp:txXfrm>
        <a:off x="2878879" y="0"/>
        <a:ext cx="1048953" cy="429039"/>
      </dsp:txXfrm>
    </dsp:sp>
    <dsp:sp modelId="{2203C93A-69A8-4096-875B-1A6E399AE06D}">
      <dsp:nvSpPr>
        <dsp:cNvPr id="0" name=""/>
        <dsp:cNvSpPr/>
      </dsp:nvSpPr>
      <dsp:spPr>
        <a:xfrm>
          <a:off x="3994552" y="0"/>
          <a:ext cx="1477992" cy="429039"/>
        </a:xfrm>
        <a:prstGeom prst="chevr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Leaflet</a:t>
          </a:r>
          <a:endParaRPr lang="it-IT" sz="1300" kern="1200" dirty="0"/>
        </a:p>
      </dsp:txBody>
      <dsp:txXfrm>
        <a:off x="4209072" y="0"/>
        <a:ext cx="1048953" cy="429039"/>
      </dsp:txXfrm>
    </dsp:sp>
    <dsp:sp modelId="{E8C18E32-151C-3A4C-BD2F-2B716D68F577}">
      <dsp:nvSpPr>
        <dsp:cNvPr id="0" name=""/>
        <dsp:cNvSpPr/>
      </dsp:nvSpPr>
      <dsp:spPr>
        <a:xfrm>
          <a:off x="5324745" y="0"/>
          <a:ext cx="1477992" cy="429039"/>
        </a:xfrm>
        <a:prstGeom prst="chevron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ioeasma.it</a:t>
          </a:r>
          <a:endParaRPr lang="it-IT" sz="1600" kern="1200" dirty="0"/>
        </a:p>
      </dsp:txBody>
      <dsp:txXfrm>
        <a:off x="5539265" y="0"/>
        <a:ext cx="1048953" cy="429039"/>
      </dsp:txXfrm>
    </dsp:sp>
    <dsp:sp modelId="{D3C8A488-4C98-42B8-A536-FEE466A3E1D8}">
      <dsp:nvSpPr>
        <dsp:cNvPr id="0" name=""/>
        <dsp:cNvSpPr/>
      </dsp:nvSpPr>
      <dsp:spPr>
        <a:xfrm>
          <a:off x="6658911" y="0"/>
          <a:ext cx="1477992" cy="429039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TELEMEDICINE </a:t>
          </a:r>
        </a:p>
      </dsp:txBody>
      <dsp:txXfrm>
        <a:off x="6873431" y="0"/>
        <a:ext cx="1048953" cy="429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1F0D2-7648-48E5-AC3C-A7B6B482CDF5}">
      <dsp:nvSpPr>
        <dsp:cNvPr id="0" name=""/>
        <dsp:cNvSpPr/>
      </dsp:nvSpPr>
      <dsp:spPr>
        <a:xfrm>
          <a:off x="0" y="370194"/>
          <a:ext cx="5931562" cy="30825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Nutrition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154130" y="370194"/>
        <a:ext cx="5623303" cy="308259"/>
      </dsp:txXfrm>
    </dsp:sp>
    <dsp:sp modelId="{747274D3-5D22-43EA-8AD9-CA434CE68ADD}">
      <dsp:nvSpPr>
        <dsp:cNvPr id="0" name=""/>
        <dsp:cNvSpPr/>
      </dsp:nvSpPr>
      <dsp:spPr>
        <a:xfrm>
          <a:off x="453" y="752482"/>
          <a:ext cx="5931562" cy="30825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Physical</a:t>
          </a:r>
          <a:r>
            <a:rPr lang="it-IT" sz="2000" kern="1200" dirty="0">
              <a:solidFill>
                <a:schemeClr val="bg1"/>
              </a:solidFill>
            </a:rPr>
            <a:t> Activity</a:t>
          </a:r>
        </a:p>
      </dsp:txBody>
      <dsp:txXfrm>
        <a:off x="154583" y="752482"/>
        <a:ext cx="5623303" cy="308259"/>
      </dsp:txXfrm>
    </dsp:sp>
    <dsp:sp modelId="{E5D69EC3-DF3B-4721-8499-277F202CB92F}">
      <dsp:nvSpPr>
        <dsp:cNvPr id="0" name=""/>
        <dsp:cNvSpPr/>
      </dsp:nvSpPr>
      <dsp:spPr>
        <a:xfrm>
          <a:off x="453" y="1131549"/>
          <a:ext cx="5931562" cy="30825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Phychosocial</a:t>
          </a:r>
          <a:r>
            <a:rPr lang="it-IT" sz="2000" kern="1200" dirty="0">
              <a:solidFill>
                <a:schemeClr val="bg1"/>
              </a:solidFill>
            </a:rPr>
            <a:t> </a:t>
          </a:r>
        </a:p>
      </dsp:txBody>
      <dsp:txXfrm>
        <a:off x="154583" y="1131549"/>
        <a:ext cx="5623303" cy="308259"/>
      </dsp:txXfrm>
    </dsp:sp>
    <dsp:sp modelId="{583B0060-7D91-4E10-9B68-623AFB3E409E}">
      <dsp:nvSpPr>
        <dsp:cNvPr id="0" name=""/>
        <dsp:cNvSpPr/>
      </dsp:nvSpPr>
      <dsp:spPr>
        <a:xfrm>
          <a:off x="453" y="1510615"/>
          <a:ext cx="5931562" cy="30825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</a:rPr>
            <a:t>Smoking</a:t>
          </a:r>
        </a:p>
      </dsp:txBody>
      <dsp:txXfrm>
        <a:off x="154583" y="1510615"/>
        <a:ext cx="5623303" cy="30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5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5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0.46017</cdr:x>
      <cdr:y>0.4284</cdr:y>
    </cdr:from>
    <cdr:to>
      <cdr:x>0.53983</cdr:x>
      <cdr:y>0.5716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9A471807-9CCE-47E6-85AE-D2ABF4ADA1CF}"/>
            </a:ext>
          </a:extLst>
        </cdr:cNvPr>
        <cdr:cNvSpPr txBox="1"/>
      </cdr:nvSpPr>
      <cdr:spPr>
        <a:xfrm xmlns:a="http://schemas.openxmlformats.org/drawingml/2006/main">
          <a:off x="5281930" y="27355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0.74863</cdr:x>
      <cdr:y>0.21743</cdr:y>
    </cdr:from>
    <cdr:to>
      <cdr:x>1</cdr:x>
      <cdr:y>0.42041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3DF3F339-84B6-4BDE-9DA6-61E6D34A2E8C}"/>
            </a:ext>
          </a:extLst>
        </cdr:cNvPr>
        <cdr:cNvSpPr txBox="1"/>
      </cdr:nvSpPr>
      <cdr:spPr>
        <a:xfrm xmlns:a="http://schemas.openxmlformats.org/drawingml/2006/main">
          <a:off x="8593017" y="1388393"/>
          <a:ext cx="2885243" cy="1296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0.65897</cdr:x>
      <cdr:y>0.11126</cdr:y>
    </cdr:from>
    <cdr:to>
      <cdr:x>0.95535</cdr:x>
      <cdr:y>0.18453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62F3A188-09E5-435E-9E16-E9476CD4CCE5}"/>
            </a:ext>
          </a:extLst>
        </cdr:cNvPr>
        <cdr:cNvSpPr txBox="1"/>
      </cdr:nvSpPr>
      <cdr:spPr>
        <a:xfrm xmlns:a="http://schemas.openxmlformats.org/drawingml/2006/main">
          <a:off x="7599286" y="727969"/>
          <a:ext cx="3417903" cy="479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C1D0220-612C-49E1-B9EB-E2C17171DA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0E14E1-5708-46EE-84F5-342086D09F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0D09B5-61E0-43E9-931C-7339E2132277}" type="datetimeFigureOut">
              <a:rPr lang="it-IT" altLang="it-IT"/>
              <a:pPr>
                <a:defRPr/>
              </a:pPr>
              <a:t>04/06/21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78E6E84E-5D16-4FFB-A18D-9A160EE91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231DFB2D-2794-49DF-A356-F01FF6397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87F881-A0EE-49E0-B2C6-4DD28F934D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4C940-80CD-49E5-9828-33482F65A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EFDD8-6BC4-493A-A0C9-57C900B39A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F57F3DA-8670-FE41-8328-C3E61D5DA6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3BD7B33-78F8-B940-BB7C-80FC4D1188D1}" type="slidenum">
              <a:rPr lang="en-US" altLang="it-IT" sz="1200"/>
              <a:pPr algn="r" eaLnBrk="1" hangingPunct="1"/>
              <a:t>5</a:t>
            </a:fld>
            <a:endParaRPr lang="en-US" altLang="it-IT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A27EC84-7207-9A40-A9D4-B70885A66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F5A02E-2E40-604D-8012-72FB9352C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C48A2-B8F5-4091-AAE3-7A8FDA9463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37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85ED34D3-4F46-ED4F-B8B9-85C89905F4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F99E34A-989D-9C4B-A242-9873E9C53B73}" type="slidenum">
              <a:rPr lang="en-US" altLang="it-IT" sz="1200"/>
              <a:pPr algn="r" eaLnBrk="1" hangingPunct="1"/>
              <a:t>7</a:t>
            </a:fld>
            <a:endParaRPr lang="en-US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F8677C3-7249-B747-9B25-4CD88263A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7CACA2F-E3E7-C049-B8E4-A52590084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10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A58E1-65C3-4106-A0C9-EEE29270252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66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9216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7DF502-DDB4-464D-93E2-A7C36E6420FB}" type="slidenum">
              <a:rPr lang="it-IT" sz="1200">
                <a:latin typeface="Calibri" pitchFamily="34" charset="0"/>
              </a:rPr>
              <a:pPr algn="r"/>
              <a:t>10</a:t>
            </a:fld>
            <a:endParaRPr lang="it-IT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FDD8-6BC4-493A-A0C9-57C900B39ABE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85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77" y="1122363"/>
            <a:ext cx="698522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77" y="3602038"/>
            <a:ext cx="698522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077" y="6356351"/>
            <a:ext cx="2057400" cy="365125"/>
          </a:xfrm>
        </p:spPr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1806" y="6356351"/>
            <a:ext cx="237396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6097" y="6356351"/>
            <a:ext cx="2253201" cy="365125"/>
          </a:xfrm>
        </p:spPr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49" y="457200"/>
            <a:ext cx="326047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3405942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549" y="2057400"/>
            <a:ext cx="326047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40431" y="365125"/>
            <a:ext cx="185290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4744444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8B0EA-DBF6-474A-BDBC-E794433051B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1B6EF-7509-4581-9751-88A1599392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97F0D2-1E65-432A-B5A5-E09EAF767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88" r="25588"/>
          <a:stretch/>
        </p:blipFill>
        <p:spPr>
          <a:xfrm>
            <a:off x="0" y="-32506"/>
            <a:ext cx="9144000" cy="68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77" y="1122363"/>
            <a:ext cx="698522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77" y="3602038"/>
            <a:ext cx="698522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077" y="6356351"/>
            <a:ext cx="2057400" cy="365125"/>
          </a:xfrm>
        </p:spPr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1806" y="6356351"/>
            <a:ext cx="237396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6097" y="6356351"/>
            <a:ext cx="2253201" cy="365125"/>
          </a:xfrm>
        </p:spPr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49" y="1709739"/>
            <a:ext cx="6974784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4589464"/>
            <a:ext cx="697478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548" y="1825625"/>
            <a:ext cx="351596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347" y="1825625"/>
            <a:ext cx="326798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1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49" y="365126"/>
            <a:ext cx="697478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1681163"/>
            <a:ext cx="36829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549" y="2505075"/>
            <a:ext cx="368294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6362" y="1681163"/>
            <a:ext cx="310697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6362" y="2505075"/>
            <a:ext cx="310697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97F0D2-1E65-432A-B5A5-E09EAF767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88" r="25588"/>
          <a:stretch/>
        </p:blipFill>
        <p:spPr>
          <a:xfrm>
            <a:off x="0" y="-32506"/>
            <a:ext cx="9144000" cy="68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3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49" y="457200"/>
            <a:ext cx="326047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3405942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549" y="2057400"/>
            <a:ext cx="326047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40431" y="365125"/>
            <a:ext cx="185290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4744444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7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9768-111D-449B-B93D-596E488F4680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65CF-05AF-472C-934F-77A094943D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49" y="1709739"/>
            <a:ext cx="6974784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4589464"/>
            <a:ext cx="697478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548" y="1825625"/>
            <a:ext cx="351596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347" y="1825625"/>
            <a:ext cx="326798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49" y="365126"/>
            <a:ext cx="697478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1681163"/>
            <a:ext cx="36829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549" y="2505075"/>
            <a:ext cx="368294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6362" y="1681163"/>
            <a:ext cx="310697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6362" y="2505075"/>
            <a:ext cx="310697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97F0D2-1E65-432A-B5A5-E09EAF767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88" r="25588"/>
          <a:stretch/>
        </p:blipFill>
        <p:spPr>
          <a:xfrm>
            <a:off x="0" y="-32506"/>
            <a:ext cx="9144000" cy="68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97F0D2-1E65-432A-B5A5-E09EAF767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88" r="25588"/>
          <a:stretch/>
        </p:blipFill>
        <p:spPr>
          <a:xfrm>
            <a:off x="0" y="-32506"/>
            <a:ext cx="9144000" cy="68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49" y="365126"/>
            <a:ext cx="6974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1825625"/>
            <a:ext cx="6974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5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6278" y="6356351"/>
            <a:ext cx="2373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0569" y="6356351"/>
            <a:ext cx="2242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073479-4D4E-47E0-934C-AEB6160131D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1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40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49" y="365126"/>
            <a:ext cx="6974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1825625"/>
            <a:ext cx="6974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5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8B0EA-DBF6-474A-BDBC-E794433051B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6278" y="6356351"/>
            <a:ext cx="2373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0569" y="6356351"/>
            <a:ext cx="2242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1B6EF-7509-4581-9751-88A1599392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49" y="365126"/>
            <a:ext cx="6974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49" y="1825625"/>
            <a:ext cx="6974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5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B0EA-DBF6-474A-BDBC-E794433051B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6278" y="6356351"/>
            <a:ext cx="2373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0569" y="6356351"/>
            <a:ext cx="2242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B6EF-7509-4581-9751-88A1599392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ioeasma.it/" TargetMode="External"/><Relationship Id="rId5" Type="http://schemas.openxmlformats.org/officeDocument/2006/relationships/hyperlink" Target="mailto:guarnaccia.s@gmail.com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37BCB-F7A7-304A-9BE9-5E68FFDC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9" y="365126"/>
            <a:ext cx="8213891" cy="6592266"/>
          </a:xfrm>
        </p:spPr>
        <p:txBody>
          <a:bodyPr>
            <a:normAutofit/>
          </a:bodyPr>
          <a:lstStyle/>
          <a:p>
            <a:pPr algn="ctr"/>
            <a:br>
              <a:rPr lang="it-IT" sz="2800" b="1" dirty="0"/>
            </a:br>
            <a:br>
              <a:rPr lang="it-IT" sz="2800" b="1" dirty="0"/>
            </a:br>
            <a:r>
              <a:rPr lang="it-IT" sz="2800" b="1" dirty="0"/>
              <a:t>Miglioriamo la gestione dell’asma con il </a:t>
            </a:r>
            <a:br>
              <a:rPr lang="it-IT" sz="2800" b="1" dirty="0"/>
            </a:br>
            <a:r>
              <a:rPr lang="it-IT" sz="2800" b="1" dirty="0"/>
              <a:t>Percorso Diagnostico-Terapeutico-Educazionale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«</a:t>
            </a:r>
            <a:r>
              <a:rPr lang="it-IT" sz="2800" dirty="0" err="1"/>
              <a:t>ioeasma</a:t>
            </a:r>
            <a:r>
              <a:rPr lang="it-IT" sz="2800" dirty="0"/>
              <a:t>»</a:t>
            </a: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r>
              <a:rPr lang="it-IT" sz="2800" dirty="0" err="1"/>
              <a:t>webinar</a:t>
            </a:r>
            <a:r>
              <a:rPr lang="it-IT" sz="2800" dirty="0"/>
              <a:t> con i pediatri di famiglia, ULSS 5, Rovigo</a:t>
            </a:r>
            <a:br>
              <a:rPr lang="it-IT" sz="2800" dirty="0"/>
            </a:br>
            <a:r>
              <a:rPr lang="it-IT" sz="2800" dirty="0"/>
              <a:t>&amp;</a:t>
            </a:r>
            <a:br>
              <a:rPr lang="it-IT" sz="2800" dirty="0"/>
            </a:br>
            <a:r>
              <a:rPr lang="it-IT" sz="2800" dirty="0"/>
              <a:t>Ambulatorio di Allergologia e Pneumologia</a:t>
            </a:r>
            <a:br>
              <a:rPr lang="it-IT" sz="2800" dirty="0"/>
            </a:br>
            <a:r>
              <a:rPr lang="it-IT" sz="2800" dirty="0"/>
              <a:t>UOC di Pediatria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                                                         Rovigo, 4 giugno 2021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C9BFE3-2C95-6542-8349-78D27496E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48" t="21014" r="22120" b="61685"/>
          <a:stretch/>
        </p:blipFill>
        <p:spPr>
          <a:xfrm>
            <a:off x="1763688" y="0"/>
            <a:ext cx="5616624" cy="15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1" descr="Immagine1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 rot="-602416">
            <a:off x="346075" y="1752600"/>
            <a:ext cx="2838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Immagine3"/>
          <p:cNvPicPr>
            <a:picLocks noChangeAspect="1"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 rot="686331">
            <a:off x="2552700" y="1284288"/>
            <a:ext cx="27273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Immagine4"/>
          <p:cNvPicPr>
            <a:picLocks noChangeAspect="1" noChangeArrowheads="1"/>
          </p:cNvPicPr>
          <p:nvPr/>
        </p:nvPicPr>
        <p:blipFill>
          <a:blip r:embed="rId5" cstate="print">
            <a:lum contrast="-6000"/>
          </a:blip>
          <a:srcRect/>
          <a:stretch>
            <a:fillRect/>
          </a:stretch>
        </p:blipFill>
        <p:spPr bwMode="auto">
          <a:xfrm rot="-651774">
            <a:off x="4232275" y="1646238"/>
            <a:ext cx="2570163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3" descr="scheda 6 agosto"/>
          <p:cNvPicPr>
            <a:picLocks noChangeAspect="1" noChangeArrowheads="1"/>
          </p:cNvPicPr>
          <p:nvPr/>
        </p:nvPicPr>
        <p:blipFill>
          <a:blip r:embed="rId6" cstate="print">
            <a:lum contrast="-12000"/>
          </a:blip>
          <a:srcRect/>
          <a:stretch>
            <a:fillRect/>
          </a:stretch>
        </p:blipFill>
        <p:spPr bwMode="auto">
          <a:xfrm>
            <a:off x="6229350" y="1412875"/>
            <a:ext cx="266382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CasellaDiTesto 10"/>
          <p:cNvSpPr txBox="1">
            <a:spLocks noChangeArrowheads="1"/>
          </p:cNvSpPr>
          <p:nvPr/>
        </p:nvSpPr>
        <p:spPr bwMode="auto">
          <a:xfrm>
            <a:off x="539552" y="404664"/>
            <a:ext cx="8135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tx2"/>
                </a:solidFill>
              </a:rPr>
              <a:t>The Educational CD Tools</a:t>
            </a:r>
            <a:endParaRPr lang="it-IT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8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>
            <a:extLst>
              <a:ext uri="{FF2B5EF4-FFF2-40B4-BE49-F238E27FC236}">
                <a16:creationId xmlns:a16="http://schemas.microsoft.com/office/drawing/2014/main" id="{77747CA3-85C8-5946-B617-CFDC59FB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62" y="1042905"/>
            <a:ext cx="8914300" cy="7025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altLang="it-IT" sz="1875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IT IS A PROJECT BASED ON MULTIMEDIA, INTERACTIVE CONTINUOUS</a:t>
            </a:r>
          </a:p>
          <a:p>
            <a:pPr algn="ctr">
              <a:lnSpc>
                <a:spcPct val="110000"/>
              </a:lnSpc>
              <a:defRPr/>
            </a:pPr>
            <a:r>
              <a:rPr lang="it-IT" altLang="it-IT" sz="1875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EDUCATION AND ITS IMPLEMENTATION, TO IMPROVE HEALTH OUTCOMES.</a:t>
            </a:r>
            <a:endParaRPr lang="it-IT" altLang="it-IT" sz="21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02F55EC8-6B72-C040-8969-8F000ACC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388" y="181534"/>
            <a:ext cx="6597192" cy="4696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altLang="it-IT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WEBSITE: ASTHMA  AND ME (</a:t>
            </a:r>
            <a:r>
              <a:rPr lang="it-IT" altLang="it-IT" sz="22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www.ioeasma.it</a:t>
            </a:r>
            <a:r>
              <a:rPr lang="it-IT" altLang="it-IT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lum brigh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89" y="2342222"/>
            <a:ext cx="3833606" cy="18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163" y="481982"/>
            <a:ext cx="7484491" cy="1027291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/>
              <a:t>PERCORSO</a:t>
            </a:r>
            <a:r>
              <a:rPr spc="5" dirty="0"/>
              <a:t> </a:t>
            </a:r>
            <a:r>
              <a:rPr spc="-5" dirty="0"/>
              <a:t>DIAGNOSTICO</a:t>
            </a:r>
            <a:r>
              <a:rPr spc="5" dirty="0"/>
              <a:t> </a:t>
            </a:r>
            <a:r>
              <a:rPr spc="-5" dirty="0"/>
              <a:t>TERAPEUTICO</a:t>
            </a:r>
            <a:r>
              <a:rPr spc="5" dirty="0"/>
              <a:t> </a:t>
            </a:r>
            <a:r>
              <a:rPr dirty="0"/>
              <a:t>EDUCAZIONALE</a:t>
            </a:r>
            <a:r>
              <a:rPr spc="9" dirty="0"/>
              <a:t> </a:t>
            </a:r>
            <a:r>
              <a:rPr spc="-5" dirty="0"/>
              <a:t>(PDTE)</a:t>
            </a:r>
            <a:r>
              <a:rPr lang="it-IT" spc="-5" dirty="0"/>
              <a:t>, a Rovigo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36046" y="1927139"/>
            <a:ext cx="2258937" cy="1401624"/>
          </a:xfrm>
          <a:prstGeom prst="rect">
            <a:avLst/>
          </a:prstGeom>
        </p:spPr>
        <p:txBody>
          <a:bodyPr vert="horz" wrap="square" lIns="0" tIns="121498" rIns="0" bIns="0" rtlCol="0">
            <a:spAutoFit/>
          </a:bodyPr>
          <a:lstStyle/>
          <a:p>
            <a:pPr marL="11516">
              <a:spcBef>
                <a:spcPts val="957"/>
              </a:spcBef>
            </a:pPr>
            <a:r>
              <a:rPr sz="1315" b="1" spc="18" dirty="0">
                <a:latin typeface="Arial MT"/>
                <a:cs typeface="Arial MT"/>
              </a:rPr>
              <a:t>FEBBRAIO</a:t>
            </a:r>
            <a:r>
              <a:rPr sz="1315" b="1" spc="-32" dirty="0">
                <a:latin typeface="Arial MT"/>
                <a:cs typeface="Arial MT"/>
              </a:rPr>
              <a:t> </a:t>
            </a:r>
            <a:r>
              <a:rPr sz="1315" b="1" spc="14" dirty="0">
                <a:latin typeface="Arial MT"/>
                <a:cs typeface="Arial MT"/>
              </a:rPr>
              <a:t>2019</a:t>
            </a:r>
            <a:endParaRPr sz="1315" b="1" dirty="0">
              <a:latin typeface="Arial MT"/>
              <a:cs typeface="Arial MT"/>
            </a:endParaRPr>
          </a:p>
          <a:p>
            <a:pPr marL="11516" marR="4607">
              <a:lnSpc>
                <a:spcPct val="95300"/>
              </a:lnSpc>
              <a:spcBef>
                <a:spcPts val="943"/>
              </a:spcBef>
            </a:pPr>
            <a:r>
              <a:rPr sz="1315" spc="14" dirty="0">
                <a:latin typeface="Arial MT"/>
                <a:cs typeface="Arial MT"/>
              </a:rPr>
              <a:t>FORMAZIONE </a:t>
            </a:r>
            <a:r>
              <a:rPr sz="1315" spc="18" dirty="0">
                <a:latin typeface="Arial MT"/>
                <a:cs typeface="Arial MT"/>
              </a:rPr>
              <a:t>PERSONALE </a:t>
            </a:r>
            <a:r>
              <a:rPr sz="1315" spc="-354" dirty="0">
                <a:latin typeface="Arial MT"/>
                <a:cs typeface="Arial MT"/>
              </a:rPr>
              <a:t> </a:t>
            </a:r>
            <a:r>
              <a:rPr sz="1315" spc="14" dirty="0">
                <a:latin typeface="Arial MT"/>
                <a:cs typeface="Arial MT"/>
              </a:rPr>
              <a:t>INFERMIERISTICO </a:t>
            </a:r>
            <a:r>
              <a:rPr sz="1315" spc="18" dirty="0">
                <a:latin typeface="Arial MT"/>
                <a:cs typeface="Arial MT"/>
              </a:rPr>
              <a:t> </a:t>
            </a:r>
            <a:r>
              <a:rPr sz="1315" spc="9" dirty="0">
                <a:latin typeface="Arial MT"/>
                <a:cs typeface="Arial MT"/>
              </a:rPr>
              <a:t>AMBULATORIO </a:t>
            </a:r>
            <a:r>
              <a:rPr sz="1315" spc="14" dirty="0">
                <a:latin typeface="Arial MT"/>
                <a:cs typeface="Arial MT"/>
              </a:rPr>
              <a:t> </a:t>
            </a:r>
            <a:r>
              <a:rPr sz="1315" spc="18" dirty="0">
                <a:latin typeface="Arial MT"/>
                <a:cs typeface="Arial MT"/>
              </a:rPr>
              <a:t>ALLERGOLOGICO </a:t>
            </a:r>
            <a:r>
              <a:rPr sz="1315" spc="23" dirty="0">
                <a:latin typeface="Arial MT"/>
                <a:cs typeface="Arial MT"/>
              </a:rPr>
              <a:t> </a:t>
            </a:r>
            <a:r>
              <a:rPr sz="1315" spc="9" dirty="0">
                <a:latin typeface="Arial MT"/>
                <a:cs typeface="Arial MT"/>
              </a:rPr>
              <a:t>PEDIATRICO</a:t>
            </a:r>
            <a:endParaRPr sz="1315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4378" y="2032774"/>
            <a:ext cx="2925159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360" b="1" spc="-9" dirty="0">
                <a:latin typeface="Arial MT"/>
                <a:cs typeface="Arial MT"/>
              </a:rPr>
              <a:t>SETTEMBRE</a:t>
            </a:r>
            <a:r>
              <a:rPr sz="1360" b="1" spc="-41" dirty="0">
                <a:latin typeface="Arial MT"/>
                <a:cs typeface="Arial MT"/>
              </a:rPr>
              <a:t> </a:t>
            </a:r>
            <a:r>
              <a:rPr lang="it-IT" sz="1360" b="1" spc="-5" dirty="0">
                <a:latin typeface="Arial MT"/>
                <a:cs typeface="Arial MT"/>
              </a:rPr>
              <a:t>– </a:t>
            </a:r>
            <a:r>
              <a:rPr sz="1360" b="1" spc="-5" dirty="0">
                <a:latin typeface="Arial MT"/>
                <a:cs typeface="Arial MT"/>
              </a:rPr>
              <a:t>NOVEMBRE</a:t>
            </a:r>
            <a:r>
              <a:rPr lang="it-IT" sz="1360" b="1" spc="-5" dirty="0">
                <a:latin typeface="Arial MT"/>
                <a:cs typeface="Arial MT"/>
              </a:rPr>
              <a:t> </a:t>
            </a:r>
            <a:r>
              <a:rPr sz="1360" b="1" spc="-5" dirty="0">
                <a:latin typeface="Arial MT"/>
                <a:cs typeface="Arial MT"/>
              </a:rPr>
              <a:t>2019</a:t>
            </a:r>
            <a:endParaRPr sz="1360" b="1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4378" y="2387306"/>
            <a:ext cx="4245511" cy="805420"/>
          </a:xfrm>
          <a:prstGeom prst="rect">
            <a:avLst/>
          </a:prstGeom>
        </p:spPr>
        <p:txBody>
          <a:bodyPr vert="horz" wrap="square" lIns="0" tIns="26487" rIns="0" bIns="0" rtlCol="0">
            <a:spAutoFit/>
          </a:bodyPr>
          <a:lstStyle/>
          <a:p>
            <a:pPr marL="11516" marR="4607">
              <a:lnSpc>
                <a:spcPct val="92800"/>
              </a:lnSpc>
              <a:spcBef>
                <a:spcPts val="208"/>
              </a:spcBef>
            </a:pPr>
            <a:r>
              <a:rPr sz="1360" spc="-5" dirty="0">
                <a:latin typeface="Arial MT"/>
                <a:cs typeface="Arial MT"/>
              </a:rPr>
              <a:t>INCONTRI</a:t>
            </a:r>
            <a:r>
              <a:rPr sz="1360" spc="-9" dirty="0">
                <a:latin typeface="Arial MT"/>
                <a:cs typeface="Arial MT"/>
              </a:rPr>
              <a:t> PER </a:t>
            </a:r>
            <a:r>
              <a:rPr sz="1360" dirty="0">
                <a:latin typeface="Arial MT"/>
                <a:cs typeface="Arial MT"/>
              </a:rPr>
              <a:t>LA</a:t>
            </a:r>
            <a:r>
              <a:rPr sz="1360" spc="-82" dirty="0">
                <a:latin typeface="Arial MT"/>
                <a:cs typeface="Arial MT"/>
              </a:rPr>
              <a:t> </a:t>
            </a:r>
            <a:r>
              <a:rPr sz="1360" spc="-5" dirty="0">
                <a:latin typeface="Arial MT"/>
                <a:cs typeface="Arial MT"/>
              </a:rPr>
              <a:t>CONDIVISIONE</a:t>
            </a:r>
            <a:r>
              <a:rPr sz="1360" spc="-9" dirty="0">
                <a:latin typeface="Arial MT"/>
                <a:cs typeface="Arial MT"/>
              </a:rPr>
              <a:t> </a:t>
            </a:r>
            <a:r>
              <a:rPr sz="1360" spc="-5" dirty="0">
                <a:latin typeface="Arial MT"/>
                <a:cs typeface="Arial MT"/>
              </a:rPr>
              <a:t>DELLE</a:t>
            </a:r>
            <a:r>
              <a:rPr sz="1360" spc="286" dirty="0">
                <a:latin typeface="Arial MT"/>
                <a:cs typeface="Arial MT"/>
              </a:rPr>
              <a:t> </a:t>
            </a:r>
            <a:r>
              <a:rPr sz="1360" spc="-41" dirty="0">
                <a:latin typeface="Arial MT"/>
                <a:cs typeface="Arial MT"/>
              </a:rPr>
              <a:t>ATTIVITA’ </a:t>
            </a:r>
            <a:r>
              <a:rPr sz="1360" spc="-363" dirty="0">
                <a:latin typeface="Arial MT"/>
                <a:cs typeface="Arial MT"/>
              </a:rPr>
              <a:t> </a:t>
            </a:r>
            <a:r>
              <a:rPr sz="1360" spc="-5" dirty="0">
                <a:latin typeface="Arial MT"/>
                <a:cs typeface="Arial MT"/>
              </a:rPr>
              <a:t>INFERMIERISTICHE </a:t>
            </a:r>
            <a:r>
              <a:rPr sz="1360" dirty="0">
                <a:latin typeface="Arial MT"/>
                <a:cs typeface="Arial MT"/>
              </a:rPr>
              <a:t>E</a:t>
            </a:r>
            <a:r>
              <a:rPr sz="1360" spc="5" dirty="0">
                <a:latin typeface="Arial MT"/>
                <a:cs typeface="Arial MT"/>
              </a:rPr>
              <a:t> </a:t>
            </a:r>
            <a:r>
              <a:rPr sz="1360" spc="-14" dirty="0">
                <a:latin typeface="Arial MT"/>
                <a:cs typeface="Arial MT"/>
              </a:rPr>
              <a:t>IMPOSTAZIONE </a:t>
            </a:r>
            <a:r>
              <a:rPr sz="1360" spc="-5" dirty="0">
                <a:latin typeface="Arial MT"/>
                <a:cs typeface="Arial MT"/>
              </a:rPr>
              <a:t>DI </a:t>
            </a:r>
            <a:r>
              <a:rPr sz="1360" spc="-9" dirty="0">
                <a:latin typeface="Arial MT"/>
                <a:cs typeface="Arial MT"/>
              </a:rPr>
              <a:t>SCHEDE </a:t>
            </a:r>
            <a:r>
              <a:rPr sz="1360" spc="-5" dirty="0">
                <a:latin typeface="Arial MT"/>
                <a:cs typeface="Arial MT"/>
              </a:rPr>
              <a:t> </a:t>
            </a:r>
            <a:r>
              <a:rPr sz="1360" spc="-9" dirty="0">
                <a:latin typeface="Arial MT"/>
                <a:cs typeface="Arial MT"/>
              </a:rPr>
              <a:t>DEL PERCORSO </a:t>
            </a:r>
            <a:r>
              <a:rPr sz="1360" spc="-5" dirty="0">
                <a:latin typeface="Arial MT"/>
                <a:cs typeface="Arial MT"/>
              </a:rPr>
              <a:t>DIAGNOSTICO </a:t>
            </a:r>
            <a:r>
              <a:rPr sz="1360" spc="-23" dirty="0">
                <a:latin typeface="Arial MT"/>
                <a:cs typeface="Arial MT"/>
              </a:rPr>
              <a:t>DELL’ADULTO </a:t>
            </a:r>
            <a:r>
              <a:rPr sz="1360" dirty="0">
                <a:latin typeface="Arial MT"/>
                <a:cs typeface="Arial MT"/>
              </a:rPr>
              <a:t>E </a:t>
            </a:r>
            <a:r>
              <a:rPr sz="1360" spc="5" dirty="0">
                <a:latin typeface="Arial MT"/>
                <a:cs typeface="Arial MT"/>
              </a:rPr>
              <a:t> </a:t>
            </a:r>
            <a:r>
              <a:rPr sz="1360" spc="-9" dirty="0">
                <a:latin typeface="Arial MT"/>
                <a:cs typeface="Arial MT"/>
              </a:rPr>
              <a:t>DEL</a:t>
            </a:r>
            <a:r>
              <a:rPr sz="1360" spc="-45" dirty="0">
                <a:latin typeface="Arial MT"/>
                <a:cs typeface="Arial MT"/>
              </a:rPr>
              <a:t> </a:t>
            </a:r>
            <a:r>
              <a:rPr sz="1360" spc="-9" dirty="0">
                <a:latin typeface="Arial MT"/>
                <a:cs typeface="Arial MT"/>
              </a:rPr>
              <a:t>BAMBINO</a:t>
            </a:r>
            <a:endParaRPr sz="136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566" y="3979065"/>
            <a:ext cx="1250678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360" b="1" spc="-5" dirty="0">
                <a:latin typeface="Arial MT"/>
                <a:cs typeface="Arial MT"/>
              </a:rPr>
              <a:t>GENNAIO</a:t>
            </a:r>
            <a:r>
              <a:rPr sz="1360" b="1" spc="-77" dirty="0">
                <a:latin typeface="Arial MT"/>
                <a:cs typeface="Arial MT"/>
              </a:rPr>
              <a:t> </a:t>
            </a:r>
            <a:r>
              <a:rPr sz="1360" b="1" dirty="0">
                <a:latin typeface="Arial MT"/>
                <a:cs typeface="Arial MT"/>
              </a:rPr>
              <a:t>2020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9567" y="4333585"/>
            <a:ext cx="1909990" cy="805420"/>
          </a:xfrm>
          <a:prstGeom prst="rect">
            <a:avLst/>
          </a:prstGeom>
        </p:spPr>
        <p:txBody>
          <a:bodyPr vert="horz" wrap="square" lIns="0" tIns="26487" rIns="0" bIns="0" rtlCol="0">
            <a:spAutoFit/>
          </a:bodyPr>
          <a:lstStyle/>
          <a:p>
            <a:pPr marL="11516" marR="4607">
              <a:lnSpc>
                <a:spcPct val="92600"/>
              </a:lnSpc>
              <a:spcBef>
                <a:spcPts val="208"/>
              </a:spcBef>
            </a:pPr>
            <a:r>
              <a:rPr sz="1360" spc="-9" dirty="0">
                <a:latin typeface="Arial MT"/>
                <a:cs typeface="Arial MT"/>
              </a:rPr>
              <a:t>STESURA </a:t>
            </a:r>
            <a:r>
              <a:rPr sz="1360" dirty="0">
                <a:latin typeface="Arial MT"/>
                <a:cs typeface="Arial MT"/>
              </a:rPr>
              <a:t>E </a:t>
            </a:r>
            <a:r>
              <a:rPr sz="1360" spc="5" dirty="0">
                <a:latin typeface="Arial MT"/>
                <a:cs typeface="Arial MT"/>
              </a:rPr>
              <a:t> </a:t>
            </a:r>
            <a:r>
              <a:rPr sz="1360" spc="-5" dirty="0">
                <a:latin typeface="Arial MT"/>
                <a:cs typeface="Arial MT"/>
              </a:rPr>
              <a:t>SOMMINISTRAZIONE </a:t>
            </a:r>
            <a:r>
              <a:rPr sz="1360" dirty="0">
                <a:latin typeface="Arial MT"/>
                <a:cs typeface="Arial MT"/>
              </a:rPr>
              <a:t> </a:t>
            </a:r>
            <a:r>
              <a:rPr sz="1360" b="1" spc="-5" dirty="0">
                <a:latin typeface="Arial MT"/>
                <a:cs typeface="Arial MT"/>
              </a:rPr>
              <a:t>SCHEDA </a:t>
            </a:r>
            <a:r>
              <a:rPr sz="1360" b="1" spc="-9" dirty="0">
                <a:latin typeface="Arial MT"/>
                <a:cs typeface="Arial MT"/>
              </a:rPr>
              <a:t>CHECK </a:t>
            </a:r>
            <a:r>
              <a:rPr sz="1360" dirty="0">
                <a:latin typeface="Arial MT"/>
                <a:cs typeface="Arial MT"/>
              </a:rPr>
              <a:t>E </a:t>
            </a:r>
            <a:r>
              <a:rPr sz="1360" spc="5" dirty="0">
                <a:latin typeface="Arial MT"/>
                <a:cs typeface="Arial MT"/>
              </a:rPr>
              <a:t> </a:t>
            </a:r>
            <a:r>
              <a:rPr sz="1360" dirty="0">
                <a:latin typeface="Arial MT"/>
                <a:cs typeface="Arial MT"/>
              </a:rPr>
              <a:t>I</a:t>
            </a:r>
            <a:r>
              <a:rPr sz="1360" spc="-5" dirty="0">
                <a:latin typeface="Arial MT"/>
                <a:cs typeface="Arial MT"/>
              </a:rPr>
              <a:t>N</a:t>
            </a:r>
            <a:r>
              <a:rPr sz="1360" dirty="0">
                <a:latin typeface="Arial MT"/>
                <a:cs typeface="Arial MT"/>
              </a:rPr>
              <a:t>I</a:t>
            </a:r>
            <a:r>
              <a:rPr sz="1360" spc="-9" dirty="0">
                <a:latin typeface="Arial MT"/>
                <a:cs typeface="Arial MT"/>
              </a:rPr>
              <a:t>Z</a:t>
            </a:r>
            <a:r>
              <a:rPr sz="1360" dirty="0">
                <a:latin typeface="Arial MT"/>
                <a:cs typeface="Arial MT"/>
              </a:rPr>
              <a:t>IO</a:t>
            </a:r>
            <a:r>
              <a:rPr sz="1360" spc="-9" dirty="0">
                <a:latin typeface="Arial MT"/>
                <a:cs typeface="Arial MT"/>
              </a:rPr>
              <a:t> </a:t>
            </a:r>
            <a:r>
              <a:rPr sz="1360" spc="-5" dirty="0">
                <a:latin typeface="Arial MT"/>
                <a:cs typeface="Arial MT"/>
              </a:rPr>
              <a:t>RACC</a:t>
            </a:r>
            <a:r>
              <a:rPr sz="1360" spc="-9" dirty="0">
                <a:latin typeface="Arial MT"/>
                <a:cs typeface="Arial MT"/>
              </a:rPr>
              <a:t>O</a:t>
            </a:r>
            <a:r>
              <a:rPr sz="1360" spc="-103" dirty="0">
                <a:latin typeface="Arial MT"/>
                <a:cs typeface="Arial MT"/>
              </a:rPr>
              <a:t>L</a:t>
            </a:r>
            <a:r>
              <a:rPr sz="1360" spc="-100" dirty="0">
                <a:latin typeface="Arial MT"/>
                <a:cs typeface="Arial MT"/>
              </a:rPr>
              <a:t>T</a:t>
            </a:r>
            <a:r>
              <a:rPr sz="1360" dirty="0">
                <a:latin typeface="Arial MT"/>
                <a:cs typeface="Arial MT"/>
              </a:rPr>
              <a:t>A</a:t>
            </a:r>
            <a:r>
              <a:rPr sz="1360" spc="-82" dirty="0">
                <a:latin typeface="Arial MT"/>
                <a:cs typeface="Arial MT"/>
              </a:rPr>
              <a:t> </a:t>
            </a:r>
            <a:r>
              <a:rPr sz="1360" spc="-5" dirty="0">
                <a:latin typeface="Arial MT"/>
                <a:cs typeface="Arial MT"/>
              </a:rPr>
              <a:t>D</a:t>
            </a:r>
            <a:r>
              <a:rPr sz="1360" spc="-103" dirty="0">
                <a:latin typeface="Arial MT"/>
                <a:cs typeface="Arial MT"/>
              </a:rPr>
              <a:t>A</a:t>
            </a:r>
            <a:r>
              <a:rPr sz="1360" spc="-9" dirty="0">
                <a:latin typeface="Arial MT"/>
                <a:cs typeface="Arial MT"/>
              </a:rPr>
              <a:t>T</a:t>
            </a:r>
            <a:r>
              <a:rPr sz="1360" dirty="0">
                <a:latin typeface="Arial MT"/>
                <a:cs typeface="Arial MT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87276" y="4014650"/>
            <a:ext cx="1655479" cy="1038851"/>
          </a:xfrm>
          <a:prstGeom prst="rect">
            <a:avLst/>
          </a:prstGeom>
        </p:spPr>
        <p:txBody>
          <a:bodyPr vert="horz" wrap="square" lIns="0" tIns="157774" rIns="0" bIns="0" rtlCol="0">
            <a:spAutoFit/>
          </a:bodyPr>
          <a:lstStyle/>
          <a:p>
            <a:pPr marL="11516">
              <a:spcBef>
                <a:spcPts val="1242"/>
              </a:spcBef>
            </a:pPr>
            <a:r>
              <a:rPr sz="1632" b="1" dirty="0">
                <a:latin typeface="Arial MT"/>
                <a:cs typeface="Arial MT"/>
              </a:rPr>
              <a:t>MAGGIO</a:t>
            </a:r>
            <a:r>
              <a:rPr sz="1632" b="1" spc="-41" dirty="0">
                <a:latin typeface="Arial MT"/>
                <a:cs typeface="Arial MT"/>
              </a:rPr>
              <a:t> </a:t>
            </a:r>
            <a:r>
              <a:rPr sz="1632" b="1" spc="-9" dirty="0">
                <a:latin typeface="Arial MT"/>
                <a:cs typeface="Arial MT"/>
              </a:rPr>
              <a:t>2021</a:t>
            </a:r>
            <a:endParaRPr sz="1632" b="1" dirty="0">
              <a:latin typeface="Arial MT"/>
              <a:cs typeface="Arial MT"/>
            </a:endParaRPr>
          </a:p>
          <a:p>
            <a:pPr marL="11516" marR="4607">
              <a:lnSpc>
                <a:spcPts val="1832"/>
              </a:lnSpc>
              <a:spcBef>
                <a:spcPts val="1315"/>
              </a:spcBef>
            </a:pPr>
            <a:r>
              <a:rPr sz="1632" spc="-9" dirty="0">
                <a:latin typeface="Arial MT"/>
                <a:cs typeface="Arial MT"/>
              </a:rPr>
              <a:t>1° </a:t>
            </a:r>
            <a:r>
              <a:rPr sz="1632" spc="-5" dirty="0">
                <a:latin typeface="Arial MT"/>
                <a:cs typeface="Arial MT"/>
              </a:rPr>
              <a:t>REVISIONE </a:t>
            </a:r>
            <a:r>
              <a:rPr sz="1632" dirty="0">
                <a:latin typeface="Arial MT"/>
                <a:cs typeface="Arial MT"/>
              </a:rPr>
              <a:t> </a:t>
            </a:r>
            <a:r>
              <a:rPr sz="1632" spc="-5" dirty="0">
                <a:latin typeface="Arial MT"/>
                <a:cs typeface="Arial MT"/>
              </a:rPr>
              <a:t>SC</a:t>
            </a:r>
            <a:r>
              <a:rPr sz="1632" spc="-14" dirty="0">
                <a:latin typeface="Arial MT"/>
                <a:cs typeface="Arial MT"/>
              </a:rPr>
              <a:t>H</a:t>
            </a:r>
            <a:r>
              <a:rPr sz="1632" spc="-5" dirty="0">
                <a:latin typeface="Arial MT"/>
                <a:cs typeface="Arial MT"/>
              </a:rPr>
              <a:t>ED</a:t>
            </a:r>
            <a:r>
              <a:rPr sz="1632" dirty="0">
                <a:latin typeface="Arial MT"/>
                <a:cs typeface="Arial MT"/>
              </a:rPr>
              <a:t>A</a:t>
            </a:r>
            <a:r>
              <a:rPr sz="1632" spc="-86" dirty="0">
                <a:latin typeface="Arial MT"/>
                <a:cs typeface="Arial MT"/>
              </a:rPr>
              <a:t> </a:t>
            </a:r>
            <a:r>
              <a:rPr sz="1632" spc="-9" dirty="0">
                <a:latin typeface="Arial MT"/>
                <a:cs typeface="Arial MT"/>
              </a:rPr>
              <a:t>C</a:t>
            </a:r>
            <a:r>
              <a:rPr sz="1632" spc="-5" dirty="0">
                <a:latin typeface="Arial MT"/>
                <a:cs typeface="Arial MT"/>
              </a:rPr>
              <a:t>HE</a:t>
            </a:r>
            <a:r>
              <a:rPr sz="1632" spc="-9" dirty="0">
                <a:latin typeface="Arial MT"/>
                <a:cs typeface="Arial MT"/>
              </a:rPr>
              <a:t>C</a:t>
            </a:r>
            <a:r>
              <a:rPr sz="1632" dirty="0">
                <a:latin typeface="Arial MT"/>
                <a:cs typeface="Arial MT"/>
              </a:rPr>
              <a:t>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63606" y="2189677"/>
          <a:ext cx="2737441" cy="690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61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Cognome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1094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Nome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1094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nascita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109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10">
                <a:tc gridSpan="5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9"/>
                        </a:spcBef>
                        <a:tabLst>
                          <a:tab pos="1158875" algn="l"/>
                        </a:tabLst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Nazionalità: </a:t>
                      </a:r>
                      <a:r>
                        <a:rPr sz="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458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0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500" b="1" spc="-10" dirty="0">
                          <a:latin typeface="Arial"/>
                          <a:cs typeface="Arial"/>
                        </a:rPr>
                        <a:t>VISITE</a:t>
                      </a:r>
                      <a:r>
                        <a:rPr sz="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latin typeface="Arial"/>
                          <a:cs typeface="Arial"/>
                        </a:rPr>
                        <a:t>/PRESTAZIONI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09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8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793115" algn="l"/>
                        </a:tabLst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isi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a: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28791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spc="-10" dirty="0">
                          <a:latin typeface="Arial MT"/>
                          <a:cs typeface="Arial MT"/>
                        </a:rPr>
                        <a:t>Prima</a:t>
                      </a:r>
                      <a:r>
                        <a:rPr sz="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visita</a:t>
                      </a:r>
                      <a:r>
                        <a:rPr sz="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dirty="0">
                          <a:latin typeface="Wingdings"/>
                          <a:cs typeface="Wingdings"/>
                        </a:rPr>
                        <a:t></a:t>
                      </a:r>
                      <a:endParaRPr sz="500">
                        <a:latin typeface="Wingdings"/>
                        <a:cs typeface="Wingdings"/>
                      </a:endParaRPr>
                    </a:p>
                  </a:txBody>
                  <a:tcPr marL="0" marR="0" marT="28791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Controllo</a:t>
                      </a:r>
                      <a:r>
                        <a:rPr sz="5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dirty="0">
                          <a:latin typeface="Wingdings"/>
                          <a:cs typeface="Wingdings"/>
                        </a:rPr>
                        <a:t></a:t>
                      </a:r>
                      <a:endParaRPr sz="500">
                        <a:latin typeface="Wingdings"/>
                        <a:cs typeface="Wingdings"/>
                      </a:endParaRPr>
                    </a:p>
                  </a:txBody>
                  <a:tcPr marL="0" marR="0" marT="28791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005840" algn="l"/>
                        </a:tabLst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umero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vi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00" dirty="0">
                          <a:latin typeface="Arial MT"/>
                          <a:cs typeface="Arial MT"/>
                        </a:rPr>
                        <a:t>e:</a:t>
                      </a:r>
                      <a:r>
                        <a:rPr sz="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791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964915" y="1401568"/>
            <a:ext cx="1297895" cy="33575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303" rIns="0" bIns="0" rtlCol="0">
            <a:spAutoFit/>
          </a:bodyPr>
          <a:lstStyle/>
          <a:p>
            <a:pPr marL="654705" marR="338005">
              <a:lnSpc>
                <a:spcPts val="517"/>
              </a:lnSpc>
              <a:spcBef>
                <a:spcPts val="18"/>
              </a:spcBef>
            </a:pPr>
            <a:r>
              <a:rPr sz="453" spc="-5" dirty="0">
                <a:latin typeface="Times New Roman"/>
                <a:cs typeface="Times New Roman"/>
              </a:rPr>
              <a:t>S.O.C </a:t>
            </a:r>
            <a:r>
              <a:rPr sz="453" dirty="0">
                <a:latin typeface="Times New Roman"/>
                <a:cs typeface="Times New Roman"/>
              </a:rPr>
              <a:t> </a:t>
            </a:r>
            <a:r>
              <a:rPr sz="453" spc="-5" dirty="0">
                <a:latin typeface="Times New Roman"/>
                <a:cs typeface="Times New Roman"/>
              </a:rPr>
              <a:t>PED</a:t>
            </a:r>
            <a:r>
              <a:rPr sz="453" dirty="0">
                <a:latin typeface="Times New Roman"/>
                <a:cs typeface="Times New Roman"/>
              </a:rPr>
              <a:t>I</a:t>
            </a:r>
            <a:r>
              <a:rPr sz="453" spc="-54" dirty="0">
                <a:latin typeface="Times New Roman"/>
                <a:cs typeface="Times New Roman"/>
              </a:rPr>
              <a:t>A</a:t>
            </a:r>
            <a:r>
              <a:rPr sz="453" spc="-5" dirty="0">
                <a:latin typeface="Times New Roman"/>
                <a:cs typeface="Times New Roman"/>
              </a:rPr>
              <a:t>TR</a:t>
            </a:r>
            <a:r>
              <a:rPr sz="453" spc="5" dirty="0">
                <a:latin typeface="Times New Roman"/>
                <a:cs typeface="Times New Roman"/>
              </a:rPr>
              <a:t>I</a:t>
            </a:r>
            <a:r>
              <a:rPr sz="453" dirty="0">
                <a:latin typeface="Times New Roman"/>
                <a:cs typeface="Times New Roman"/>
              </a:rPr>
              <a:t>A</a:t>
            </a:r>
          </a:p>
          <a:p>
            <a:pPr marL="601730" algn="ctr">
              <a:lnSpc>
                <a:spcPts val="508"/>
              </a:lnSpc>
            </a:pPr>
            <a:r>
              <a:rPr sz="453" spc="-5" dirty="0">
                <a:latin typeface="Times New Roman"/>
                <a:cs typeface="Times New Roman"/>
              </a:rPr>
              <a:t>Direttore:</a:t>
            </a:r>
            <a:r>
              <a:rPr sz="453" spc="-14" dirty="0">
                <a:latin typeface="Times New Roman"/>
                <a:cs typeface="Times New Roman"/>
              </a:rPr>
              <a:t> </a:t>
            </a:r>
            <a:r>
              <a:rPr sz="453" spc="-5" dirty="0">
                <a:latin typeface="Times New Roman"/>
                <a:cs typeface="Times New Roman"/>
              </a:rPr>
              <a:t>Dr </a:t>
            </a:r>
            <a:r>
              <a:rPr sz="453" dirty="0">
                <a:latin typeface="Times New Roman"/>
                <a:cs typeface="Times New Roman"/>
              </a:rPr>
              <a:t>S</a:t>
            </a:r>
            <a:r>
              <a:rPr sz="453" spc="-9" dirty="0">
                <a:latin typeface="Times New Roman"/>
                <a:cs typeface="Times New Roman"/>
              </a:rPr>
              <a:t> </a:t>
            </a:r>
            <a:r>
              <a:rPr sz="453" spc="-5" dirty="0">
                <a:latin typeface="Times New Roman"/>
                <a:cs typeface="Times New Roman"/>
              </a:rPr>
              <a:t>Rugolotto</a:t>
            </a:r>
            <a:endParaRPr sz="453" dirty="0">
              <a:latin typeface="Times New Roman"/>
              <a:cs typeface="Times New Roman"/>
            </a:endParaRPr>
          </a:p>
          <a:p>
            <a:pPr marL="645492" algn="ctr">
              <a:lnSpc>
                <a:spcPts val="644"/>
              </a:lnSpc>
            </a:pPr>
            <a:r>
              <a:rPr sz="544" b="1" spc="18" dirty="0">
                <a:latin typeface="Times New Roman"/>
                <a:cs typeface="Times New Roman"/>
              </a:rPr>
              <a:t>IOEASMA</a:t>
            </a:r>
            <a:endParaRPr sz="544" dirty="0">
              <a:latin typeface="Times New Roman"/>
              <a:cs typeface="Times New Roman"/>
            </a:endParaRPr>
          </a:p>
          <a:p>
            <a:pPr marL="582152" algn="ctr">
              <a:lnSpc>
                <a:spcPts val="535"/>
              </a:lnSpc>
            </a:pPr>
            <a:r>
              <a:rPr sz="453" spc="-5" dirty="0">
                <a:latin typeface="Times New Roman"/>
                <a:cs typeface="Times New Roman"/>
              </a:rPr>
              <a:t>(www.ioeasma.it)</a:t>
            </a:r>
            <a:endParaRPr sz="453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6368" y="1402608"/>
            <a:ext cx="392774" cy="3359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13703" y="1889023"/>
            <a:ext cx="2039550" cy="168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39733" marR="4607" indent="-328792">
              <a:lnSpc>
                <a:spcPct val="107400"/>
              </a:lnSpc>
              <a:spcBef>
                <a:spcPts val="91"/>
              </a:spcBef>
            </a:pPr>
            <a:r>
              <a:rPr sz="499" b="1" spc="-9" dirty="0">
                <a:latin typeface="Verdana"/>
                <a:cs typeface="Verdana"/>
              </a:rPr>
              <a:t>PERCORSO</a:t>
            </a:r>
            <a:r>
              <a:rPr sz="499" b="1" spc="9" dirty="0">
                <a:latin typeface="Verdana"/>
                <a:cs typeface="Verdana"/>
              </a:rPr>
              <a:t> </a:t>
            </a:r>
            <a:r>
              <a:rPr sz="499" b="1" spc="-9" dirty="0">
                <a:latin typeface="Verdana"/>
                <a:cs typeface="Verdana"/>
              </a:rPr>
              <a:t>DIAGNOSTICO</a:t>
            </a:r>
            <a:r>
              <a:rPr sz="499" b="1" spc="9" dirty="0">
                <a:latin typeface="Verdana"/>
                <a:cs typeface="Verdana"/>
              </a:rPr>
              <a:t> </a:t>
            </a:r>
            <a:r>
              <a:rPr sz="499" b="1" spc="-9" dirty="0">
                <a:latin typeface="Verdana"/>
                <a:cs typeface="Verdana"/>
              </a:rPr>
              <a:t>TERAPEUTICO</a:t>
            </a:r>
            <a:r>
              <a:rPr sz="499" b="1" spc="9" dirty="0">
                <a:latin typeface="Verdana"/>
                <a:cs typeface="Verdana"/>
              </a:rPr>
              <a:t> </a:t>
            </a:r>
            <a:r>
              <a:rPr sz="499" b="1" spc="-9" dirty="0">
                <a:latin typeface="Verdana"/>
                <a:cs typeface="Verdana"/>
              </a:rPr>
              <a:t>EDUCAZIONALE </a:t>
            </a:r>
            <a:r>
              <a:rPr sz="499" b="1" spc="-154" dirty="0">
                <a:latin typeface="Verdana"/>
                <a:cs typeface="Verdana"/>
              </a:rPr>
              <a:t> </a:t>
            </a:r>
            <a:r>
              <a:rPr sz="499" b="1" spc="-9" dirty="0">
                <a:latin typeface="Verdana"/>
                <a:cs typeface="Verdana"/>
              </a:rPr>
              <a:t>EDUCAZIONE</a:t>
            </a:r>
            <a:r>
              <a:rPr sz="499" b="1" spc="-5" dirty="0">
                <a:latin typeface="Verdana"/>
                <a:cs typeface="Verdana"/>
              </a:rPr>
              <a:t> </a:t>
            </a:r>
            <a:r>
              <a:rPr sz="499" b="1" spc="-9" dirty="0">
                <a:latin typeface="Verdana"/>
                <a:cs typeface="Verdana"/>
              </a:rPr>
              <a:t>TERAPEUTICA:</a:t>
            </a:r>
            <a:r>
              <a:rPr sz="499" b="1" dirty="0">
                <a:latin typeface="Verdana"/>
                <a:cs typeface="Verdana"/>
              </a:rPr>
              <a:t> </a:t>
            </a:r>
            <a:r>
              <a:rPr sz="499" b="1" spc="-5" dirty="0">
                <a:latin typeface="Verdana"/>
                <a:cs typeface="Verdana"/>
              </a:rPr>
              <a:t>IL </a:t>
            </a:r>
            <a:r>
              <a:rPr sz="499" b="1" spc="-9" dirty="0">
                <a:latin typeface="Verdana"/>
                <a:cs typeface="Verdana"/>
              </a:rPr>
              <a:t>CHECK</a:t>
            </a:r>
            <a:endParaRPr sz="499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19" y="2347892"/>
            <a:ext cx="733017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149" y="0"/>
                </a:lnTo>
              </a:path>
            </a:pathLst>
          </a:custGeom>
          <a:ln w="4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3988033" y="2347892"/>
            <a:ext cx="767566" cy="0"/>
          </a:xfrm>
          <a:custGeom>
            <a:avLst/>
            <a:gdLst/>
            <a:ahLst/>
            <a:cxnLst/>
            <a:rect l="l" t="t" r="r" b="b"/>
            <a:pathLst>
              <a:path w="846454">
                <a:moveTo>
                  <a:pt x="0" y="0"/>
                </a:moveTo>
                <a:lnTo>
                  <a:pt x="846266" y="0"/>
                </a:lnTo>
              </a:path>
            </a:pathLst>
          </a:custGeom>
          <a:ln w="4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5033523" y="2347892"/>
            <a:ext cx="628794" cy="0"/>
          </a:xfrm>
          <a:custGeom>
            <a:avLst/>
            <a:gdLst/>
            <a:ahLst/>
            <a:cxnLst/>
            <a:rect l="l" t="t" r="r" b="b"/>
            <a:pathLst>
              <a:path w="693420">
                <a:moveTo>
                  <a:pt x="0" y="0"/>
                </a:moveTo>
                <a:lnTo>
                  <a:pt x="692830" y="0"/>
                </a:lnTo>
              </a:path>
            </a:pathLst>
          </a:custGeom>
          <a:ln w="4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963605" y="2960884"/>
            <a:ext cx="2770839" cy="1475247"/>
          </a:xfrm>
          <a:custGeom>
            <a:avLst/>
            <a:gdLst/>
            <a:ahLst/>
            <a:cxnLst/>
            <a:rect l="l" t="t" r="r" b="b"/>
            <a:pathLst>
              <a:path w="3055620" h="1626870">
                <a:moveTo>
                  <a:pt x="0" y="4301"/>
                </a:moveTo>
                <a:lnTo>
                  <a:pt x="3055095" y="4301"/>
                </a:lnTo>
              </a:path>
              <a:path w="3055620" h="1626870">
                <a:moveTo>
                  <a:pt x="0" y="1622087"/>
                </a:moveTo>
                <a:lnTo>
                  <a:pt x="3055095" y="1622087"/>
                </a:lnTo>
              </a:path>
              <a:path w="3055620" h="1626870">
                <a:moveTo>
                  <a:pt x="4331" y="0"/>
                </a:moveTo>
                <a:lnTo>
                  <a:pt x="4331" y="1626388"/>
                </a:lnTo>
              </a:path>
              <a:path w="3055620" h="1626870">
                <a:moveTo>
                  <a:pt x="3050764" y="0"/>
                </a:moveTo>
                <a:lnTo>
                  <a:pt x="3050764" y="1626388"/>
                </a:lnTo>
              </a:path>
            </a:pathLst>
          </a:custGeom>
          <a:ln w="8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2996336" y="2956129"/>
            <a:ext cx="1431485" cy="21706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4607">
              <a:lnSpc>
                <a:spcPct val="141600"/>
              </a:lnSpc>
              <a:spcBef>
                <a:spcPts val="91"/>
              </a:spcBef>
            </a:pPr>
            <a:r>
              <a:rPr sz="499" spc="-9" dirty="0">
                <a:latin typeface="Arial MT"/>
                <a:cs typeface="Arial MT"/>
              </a:rPr>
              <a:t>Ha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un </a:t>
            </a:r>
            <a:r>
              <a:rPr sz="499" spc="-9" dirty="0">
                <a:latin typeface="Arial MT"/>
                <a:cs typeface="Arial MT"/>
              </a:rPr>
              <a:t>PIANO</a:t>
            </a:r>
            <a:r>
              <a:rPr sz="499" spc="-5" dirty="0">
                <a:latin typeface="Arial MT"/>
                <a:cs typeface="Arial MT"/>
              </a:rPr>
              <a:t> DI </a:t>
            </a:r>
            <a:r>
              <a:rPr sz="499" spc="-9" dirty="0">
                <a:latin typeface="Arial MT"/>
                <a:cs typeface="Arial MT"/>
              </a:rPr>
              <a:t>AZIONE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scritto</a:t>
            </a:r>
            <a:r>
              <a:rPr sz="499" spc="5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per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la crisi d’asma </a:t>
            </a:r>
            <a:r>
              <a:rPr sz="499" spc="-122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È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chiaro il piano di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azione</a:t>
            </a:r>
            <a:endParaRPr sz="499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6336" y="3240065"/>
            <a:ext cx="1417665" cy="15967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>
              <a:lnSpc>
                <a:spcPts val="580"/>
              </a:lnSpc>
              <a:spcBef>
                <a:spcPts val="82"/>
              </a:spcBef>
            </a:pPr>
            <a:r>
              <a:rPr sz="499" spc="-5" dirty="0">
                <a:latin typeface="Arial MT"/>
                <a:cs typeface="Arial MT"/>
              </a:rPr>
              <a:t>Utilizza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farmaci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per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via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inalatoria</a:t>
            </a:r>
            <a:endParaRPr sz="499">
              <a:latin typeface="Arial MT"/>
              <a:cs typeface="Arial MT"/>
            </a:endParaRPr>
          </a:p>
          <a:p>
            <a:pPr>
              <a:lnSpc>
                <a:spcPts val="580"/>
              </a:lnSpc>
            </a:pPr>
            <a:r>
              <a:rPr sz="499" spc="-5" dirty="0">
                <a:latin typeface="Arial MT"/>
                <a:cs typeface="Arial MT"/>
              </a:rPr>
              <a:t>(es. spray, turbohaler,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diskus nexthaler, Ellipta, …)</a:t>
            </a:r>
            <a:endParaRPr sz="499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6336" y="3410636"/>
            <a:ext cx="1801161" cy="525150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>
              <a:spcBef>
                <a:spcPts val="340"/>
              </a:spcBef>
            </a:pPr>
            <a:r>
              <a:rPr sz="499" spc="-9" dirty="0">
                <a:latin typeface="Arial MT"/>
                <a:cs typeface="Arial MT"/>
              </a:rPr>
              <a:t>Ha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con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sé</a:t>
            </a:r>
            <a:r>
              <a:rPr sz="499" spc="-18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farmaci</a:t>
            </a:r>
            <a:endParaRPr sz="499" dirty="0">
              <a:latin typeface="Arial MT"/>
              <a:cs typeface="Arial MT"/>
            </a:endParaRPr>
          </a:p>
          <a:p>
            <a:pPr>
              <a:spcBef>
                <a:spcPts val="249"/>
              </a:spcBef>
            </a:pPr>
            <a:r>
              <a:rPr sz="499" spc="-5" dirty="0">
                <a:latin typeface="Arial MT"/>
                <a:cs typeface="Arial MT"/>
              </a:rPr>
              <a:t>Utilizzo corretto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dei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farmaci (ed eventualmente del distanziatore)</a:t>
            </a:r>
            <a:endParaRPr sz="499" dirty="0">
              <a:latin typeface="Arial MT"/>
              <a:cs typeface="Arial MT"/>
            </a:endParaRPr>
          </a:p>
          <a:p>
            <a:pPr marL="184838">
              <a:spcBef>
                <a:spcPts val="258"/>
              </a:spcBef>
            </a:pPr>
            <a:r>
              <a:rPr sz="453" spc="-5" dirty="0">
                <a:latin typeface="Arial MT"/>
                <a:cs typeface="Arial MT"/>
              </a:rPr>
              <a:t>Solo </a:t>
            </a:r>
            <a:r>
              <a:rPr sz="453" dirty="0">
                <a:latin typeface="Arial MT"/>
                <a:cs typeface="Arial MT"/>
              </a:rPr>
              <a:t>se</a:t>
            </a:r>
            <a:r>
              <a:rPr sz="453" spc="-5" dirty="0">
                <a:latin typeface="Arial MT"/>
                <a:cs typeface="Arial MT"/>
              </a:rPr>
              <a:t> utilizzo</a:t>
            </a:r>
            <a:r>
              <a:rPr sz="453" dirty="0">
                <a:latin typeface="Arial MT"/>
                <a:cs typeface="Arial MT"/>
              </a:rPr>
              <a:t> </a:t>
            </a:r>
            <a:r>
              <a:rPr sz="453" spc="-5" dirty="0">
                <a:latin typeface="Arial MT"/>
                <a:cs typeface="Arial MT"/>
              </a:rPr>
              <a:t>di</a:t>
            </a:r>
            <a:r>
              <a:rPr sz="453" spc="-9" dirty="0">
                <a:latin typeface="Arial MT"/>
                <a:cs typeface="Arial MT"/>
              </a:rPr>
              <a:t> </a:t>
            </a:r>
            <a:r>
              <a:rPr sz="453" spc="-5" dirty="0">
                <a:latin typeface="Arial MT"/>
                <a:cs typeface="Arial MT"/>
              </a:rPr>
              <a:t>farmaci</a:t>
            </a:r>
            <a:r>
              <a:rPr sz="453" spc="-9" dirty="0">
                <a:latin typeface="Arial MT"/>
                <a:cs typeface="Arial MT"/>
              </a:rPr>
              <a:t> </a:t>
            </a:r>
            <a:r>
              <a:rPr sz="453" spc="-5" dirty="0">
                <a:latin typeface="Arial MT"/>
                <a:cs typeface="Arial MT"/>
              </a:rPr>
              <a:t>spray:</a:t>
            </a:r>
            <a:endParaRPr sz="453" dirty="0">
              <a:latin typeface="Arial MT"/>
              <a:cs typeface="Arial MT"/>
            </a:endParaRPr>
          </a:p>
          <a:p>
            <a:pPr marL="370251" marR="686951">
              <a:lnSpc>
                <a:spcPts val="843"/>
              </a:lnSpc>
              <a:spcBef>
                <a:spcPts val="23"/>
              </a:spcBef>
            </a:pPr>
            <a:r>
              <a:rPr sz="499" spc="-9" dirty="0">
                <a:latin typeface="Arial MT"/>
                <a:cs typeface="Arial MT"/>
              </a:rPr>
              <a:t>Ha</a:t>
            </a:r>
            <a:r>
              <a:rPr sz="499" spc="27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con</a:t>
            </a:r>
            <a:r>
              <a:rPr sz="499" spc="27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sé</a:t>
            </a:r>
            <a:r>
              <a:rPr sz="499" spc="27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il</a:t>
            </a:r>
            <a:r>
              <a:rPr sz="499" spc="27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distanziatore 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Il</a:t>
            </a:r>
            <a:r>
              <a:rPr sz="499" spc="-23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distanziatore</a:t>
            </a:r>
            <a:r>
              <a:rPr sz="499" spc="-18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è</a:t>
            </a:r>
            <a:r>
              <a:rPr sz="499" spc="-23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adeguato</a:t>
            </a:r>
            <a:endParaRPr sz="499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6336" y="4005553"/>
            <a:ext cx="652978" cy="872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>
              <a:spcBef>
                <a:spcPts val="82"/>
              </a:spcBef>
            </a:pPr>
            <a:r>
              <a:rPr sz="499" spc="-5" dirty="0">
                <a:latin typeface="Arial MT"/>
                <a:cs typeface="Arial MT"/>
              </a:rPr>
              <a:t>Esegue</a:t>
            </a:r>
            <a:r>
              <a:rPr sz="499" spc="-23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</a:t>
            </a:r>
            <a:r>
              <a:rPr sz="499" spc="-23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lavaggi</a:t>
            </a:r>
            <a:r>
              <a:rPr sz="499" spc="-18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nasali</a:t>
            </a:r>
            <a:endParaRPr sz="499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6337" y="4116320"/>
            <a:ext cx="1770642" cy="21739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4607">
              <a:lnSpc>
                <a:spcPct val="141600"/>
              </a:lnSpc>
              <a:spcBef>
                <a:spcPts val="91"/>
              </a:spcBef>
              <a:tabLst>
                <a:tab pos="1737243" algn="l"/>
              </a:tabLst>
            </a:pPr>
            <a:r>
              <a:rPr sz="499" spc="-5" dirty="0">
                <a:latin typeface="Arial MT"/>
                <a:cs typeface="Arial MT"/>
              </a:rPr>
              <a:t>È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stato consegnato</a:t>
            </a:r>
            <a:r>
              <a:rPr sz="49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il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diario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per i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sintomi/crisi/ </a:t>
            </a:r>
            <a:r>
              <a:rPr sz="499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9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99" u="sng" spc="-4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9" dirty="0">
                <a:latin typeface="Times New Roman"/>
                <a:cs typeface="Times New Roman"/>
              </a:rPr>
              <a:t> </a:t>
            </a:r>
            <a:r>
              <a:rPr sz="499" spc="-5" dirty="0">
                <a:latin typeface="Arial MT"/>
                <a:cs typeface="Arial MT"/>
              </a:rPr>
              <a:t>                            </a:t>
            </a:r>
            <a:r>
              <a:rPr sz="499" spc="127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È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stato compilato il diario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per</a:t>
            </a:r>
            <a:r>
              <a:rPr sz="499" spc="-9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i sintomi/crisi/</a:t>
            </a:r>
            <a:r>
              <a:rPr sz="499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9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2300" y="3733576"/>
            <a:ext cx="252209" cy="222888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>
              <a:spcBef>
                <a:spcPts val="340"/>
              </a:spcBef>
            </a:pPr>
            <a:r>
              <a:rPr sz="499" spc="-9" dirty="0">
                <a:latin typeface="Arial MT"/>
                <a:cs typeface="Arial MT"/>
              </a:rPr>
              <a:t>S</a:t>
            </a:r>
            <a:r>
              <a:rPr sz="499" spc="-5" dirty="0">
                <a:latin typeface="Arial MT"/>
                <a:cs typeface="Arial MT"/>
              </a:rPr>
              <a:t>I</a:t>
            </a:r>
            <a:r>
              <a:rPr sz="499" dirty="0">
                <a:latin typeface="Arial MT"/>
                <a:cs typeface="Arial MT"/>
              </a:rPr>
              <a:t>    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NO</a:t>
            </a:r>
            <a:endParaRPr sz="499" dirty="0">
              <a:latin typeface="Arial MT"/>
              <a:cs typeface="Arial MT"/>
            </a:endParaRPr>
          </a:p>
          <a:p>
            <a:pPr>
              <a:spcBef>
                <a:spcPts val="249"/>
              </a:spcBef>
            </a:pPr>
            <a:r>
              <a:rPr sz="499" spc="-9" dirty="0">
                <a:latin typeface="Arial MT"/>
                <a:cs typeface="Arial MT"/>
              </a:rPr>
              <a:t>S</a:t>
            </a:r>
            <a:r>
              <a:rPr sz="499" spc="-5" dirty="0">
                <a:latin typeface="Arial MT"/>
                <a:cs typeface="Arial MT"/>
              </a:rPr>
              <a:t>I</a:t>
            </a:r>
            <a:r>
              <a:rPr sz="499" dirty="0">
                <a:latin typeface="Arial MT"/>
                <a:cs typeface="Arial MT"/>
              </a:rPr>
              <a:t>    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NO</a:t>
            </a:r>
            <a:endParaRPr sz="499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2300" y="2956129"/>
            <a:ext cx="744534" cy="222888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>
              <a:spcBef>
                <a:spcPts val="340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r>
              <a:rPr sz="499" spc="263" dirty="0">
                <a:latin typeface="Arial MT"/>
                <a:cs typeface="Arial MT"/>
              </a:rPr>
              <a:t> </a:t>
            </a:r>
            <a:r>
              <a:rPr sz="680" spc="-6" baseline="5555" dirty="0">
                <a:latin typeface="Arial MT"/>
                <a:cs typeface="Arial MT"/>
              </a:rPr>
              <a:t>Consegnato</a:t>
            </a:r>
            <a:r>
              <a:rPr sz="680" spc="-14" baseline="5555" dirty="0">
                <a:latin typeface="Arial MT"/>
                <a:cs typeface="Arial MT"/>
              </a:rPr>
              <a:t> </a:t>
            </a:r>
            <a:r>
              <a:rPr sz="680" spc="-6" baseline="5555" dirty="0">
                <a:latin typeface="Arial MT"/>
                <a:cs typeface="Arial MT"/>
              </a:rPr>
              <a:t>oggi</a:t>
            </a:r>
            <a:endParaRPr sz="680" baseline="5555" dirty="0">
              <a:latin typeface="Arial MT"/>
              <a:cs typeface="Arial MT"/>
            </a:endParaRPr>
          </a:p>
          <a:p>
            <a:pPr>
              <a:spcBef>
                <a:spcPts val="249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endParaRPr sz="499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7751" y="3240065"/>
            <a:ext cx="709984" cy="39493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lnSpc>
                <a:spcPts val="540"/>
              </a:lnSpc>
              <a:spcBef>
                <a:spcPts val="82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r>
              <a:rPr sz="499" spc="249" dirty="0">
                <a:latin typeface="Arial MT"/>
                <a:cs typeface="Arial MT"/>
              </a:rPr>
              <a:t> </a:t>
            </a:r>
            <a:r>
              <a:rPr sz="680" spc="-6" baseline="11111" dirty="0">
                <a:latin typeface="Arial MT"/>
                <a:cs typeface="Arial MT"/>
              </a:rPr>
              <a:t>Terapia:</a:t>
            </a:r>
            <a:endParaRPr sz="680" baseline="11111">
              <a:latin typeface="Arial MT"/>
              <a:cs typeface="Arial MT"/>
            </a:endParaRPr>
          </a:p>
          <a:p>
            <a:pPr marL="398466" indent="-67947">
              <a:lnSpc>
                <a:spcPts val="472"/>
              </a:lnSpc>
              <a:buFont typeface="Wingdings"/>
              <a:buChar char=""/>
              <a:tabLst>
                <a:tab pos="399042" algn="l"/>
              </a:tabLst>
            </a:pPr>
            <a:r>
              <a:rPr sz="453" spc="-5" dirty="0">
                <a:latin typeface="Arial MT"/>
                <a:cs typeface="Arial MT"/>
              </a:rPr>
              <a:t>quotidiana</a:t>
            </a:r>
            <a:endParaRPr sz="453">
              <a:latin typeface="Arial MT"/>
              <a:cs typeface="Arial MT"/>
            </a:endParaRPr>
          </a:p>
          <a:p>
            <a:pPr marL="398466" indent="-67947">
              <a:lnSpc>
                <a:spcPts val="530"/>
              </a:lnSpc>
              <a:buFont typeface="Wingdings"/>
              <a:buChar char=""/>
              <a:tabLst>
                <a:tab pos="399042" algn="l"/>
              </a:tabLst>
            </a:pPr>
            <a:r>
              <a:rPr sz="453" spc="-5" dirty="0">
                <a:latin typeface="Arial MT"/>
                <a:cs typeface="Arial MT"/>
              </a:rPr>
              <a:t>a</a:t>
            </a:r>
            <a:r>
              <a:rPr sz="453" dirty="0">
                <a:latin typeface="Arial MT"/>
                <a:cs typeface="Arial MT"/>
              </a:rPr>
              <a:t>l </a:t>
            </a:r>
            <a:r>
              <a:rPr sz="453" spc="-5" dirty="0">
                <a:latin typeface="Arial MT"/>
                <a:cs typeface="Arial MT"/>
              </a:rPr>
              <a:t>bi</a:t>
            </a:r>
            <a:r>
              <a:rPr sz="453" dirty="0">
                <a:latin typeface="Arial MT"/>
                <a:cs typeface="Arial MT"/>
              </a:rPr>
              <a:t>s</a:t>
            </a:r>
            <a:r>
              <a:rPr sz="453" spc="-5" dirty="0">
                <a:latin typeface="Arial MT"/>
                <a:cs typeface="Arial MT"/>
              </a:rPr>
              <a:t>ogn</a:t>
            </a:r>
            <a:r>
              <a:rPr sz="453" dirty="0">
                <a:latin typeface="Arial MT"/>
                <a:cs typeface="Arial MT"/>
              </a:rPr>
              <a:t>o</a:t>
            </a:r>
            <a:endParaRPr sz="453">
              <a:latin typeface="Arial MT"/>
              <a:cs typeface="Arial MT"/>
            </a:endParaRPr>
          </a:p>
          <a:p>
            <a:pPr marL="34549">
              <a:spcBef>
                <a:spcPts val="63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endParaRPr sz="499">
              <a:latin typeface="Arial MT"/>
              <a:cs typeface="Arial MT"/>
            </a:endParaRPr>
          </a:p>
          <a:p>
            <a:pPr marL="34549">
              <a:spcBef>
                <a:spcPts val="249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endParaRPr sz="499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2300" y="4017514"/>
            <a:ext cx="663343" cy="872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>
              <a:spcBef>
                <a:spcPts val="82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r>
              <a:rPr sz="499" spc="258" dirty="0">
                <a:latin typeface="Arial MT"/>
                <a:cs typeface="Arial MT"/>
              </a:rPr>
              <a:t> </a:t>
            </a:r>
            <a:r>
              <a:rPr sz="680" spc="-6" baseline="5555" dirty="0">
                <a:latin typeface="Arial MT"/>
                <a:cs typeface="Arial MT"/>
              </a:rPr>
              <a:t>AL</a:t>
            </a:r>
            <a:r>
              <a:rPr sz="680" spc="-14" baseline="5555" dirty="0">
                <a:latin typeface="Arial MT"/>
                <a:cs typeface="Arial MT"/>
              </a:rPr>
              <a:t> </a:t>
            </a:r>
            <a:r>
              <a:rPr sz="680" spc="-6" baseline="5555" dirty="0">
                <a:latin typeface="Arial MT"/>
                <a:cs typeface="Arial MT"/>
              </a:rPr>
              <a:t>BISOGNO</a:t>
            </a:r>
            <a:endParaRPr sz="680" baseline="5555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9268" y="4128281"/>
            <a:ext cx="790599" cy="222888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 marL="23033">
              <a:spcBef>
                <a:spcPts val="340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r>
              <a:rPr sz="499" spc="263" dirty="0">
                <a:latin typeface="Arial MT"/>
                <a:cs typeface="Arial MT"/>
              </a:rPr>
              <a:t> </a:t>
            </a:r>
            <a:r>
              <a:rPr sz="680" spc="-6" baseline="11111" dirty="0">
                <a:latin typeface="Arial MT"/>
                <a:cs typeface="Arial MT"/>
              </a:rPr>
              <a:t>Consegnato</a:t>
            </a:r>
            <a:r>
              <a:rPr sz="680" spc="-14" baseline="11111" dirty="0">
                <a:latin typeface="Arial MT"/>
                <a:cs typeface="Arial MT"/>
              </a:rPr>
              <a:t> </a:t>
            </a:r>
            <a:r>
              <a:rPr sz="680" spc="-6" baseline="11111" dirty="0">
                <a:latin typeface="Arial MT"/>
                <a:cs typeface="Arial MT"/>
              </a:rPr>
              <a:t>oggi</a:t>
            </a:r>
            <a:endParaRPr sz="680" baseline="11111" dirty="0">
              <a:latin typeface="Arial MT"/>
              <a:cs typeface="Arial MT"/>
            </a:endParaRPr>
          </a:p>
          <a:p>
            <a:pPr marL="23033">
              <a:spcBef>
                <a:spcPts val="249"/>
              </a:spcBef>
            </a:pPr>
            <a:r>
              <a:rPr sz="499" spc="-5" dirty="0">
                <a:latin typeface="Arial MT"/>
                <a:cs typeface="Arial MT"/>
              </a:rPr>
              <a:t>SI</a:t>
            </a:r>
            <a:r>
              <a:rPr sz="499" spc="199" dirty="0">
                <a:latin typeface="Arial MT"/>
                <a:cs typeface="Arial MT"/>
              </a:rPr>
              <a:t>  </a:t>
            </a:r>
            <a:r>
              <a:rPr sz="499" spc="-5" dirty="0">
                <a:latin typeface="Arial MT"/>
                <a:cs typeface="Arial MT"/>
              </a:rPr>
              <a:t>NO</a:t>
            </a:r>
            <a:r>
              <a:rPr sz="499" spc="263" dirty="0">
                <a:latin typeface="Arial MT"/>
                <a:cs typeface="Arial MT"/>
              </a:rPr>
              <a:t> </a:t>
            </a:r>
            <a:r>
              <a:rPr sz="748" spc="-14" baseline="5050" dirty="0">
                <a:latin typeface="Arial MT"/>
                <a:cs typeface="Arial MT"/>
              </a:rPr>
              <a:t>No</a:t>
            </a:r>
            <a:r>
              <a:rPr sz="748" spc="-20" baseline="5050" dirty="0">
                <a:latin typeface="Arial MT"/>
                <a:cs typeface="Arial MT"/>
              </a:rPr>
              <a:t> </a:t>
            </a:r>
            <a:r>
              <a:rPr sz="748" spc="-6" baseline="5050" dirty="0">
                <a:latin typeface="Arial MT"/>
                <a:cs typeface="Arial MT"/>
              </a:rPr>
              <a:t>crisi</a:t>
            </a:r>
            <a:endParaRPr sz="748" baseline="505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4915" y="4556083"/>
            <a:ext cx="2764951" cy="258131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1670" rIns="0" bIns="0" rtlCol="0">
            <a:spAutoFit/>
          </a:bodyPr>
          <a:lstStyle/>
          <a:p>
            <a:pPr marL="217083" indent="-95010">
              <a:lnSpc>
                <a:spcPts val="580"/>
              </a:lnSpc>
              <a:spcBef>
                <a:spcPts val="249"/>
              </a:spcBef>
              <a:buFont typeface="Wingdings"/>
              <a:buChar char=""/>
              <a:tabLst>
                <a:tab pos="217658" algn="l"/>
              </a:tabLst>
            </a:pPr>
            <a:r>
              <a:rPr sz="499" spc="-9" dirty="0">
                <a:latin typeface="Arial MT"/>
                <a:cs typeface="Arial MT"/>
              </a:rPr>
              <a:t>D</a:t>
            </a:r>
            <a:r>
              <a:rPr sz="499" spc="-5" dirty="0">
                <a:latin typeface="Arial MT"/>
                <a:cs typeface="Arial MT"/>
              </a:rPr>
              <a:t>erma</a:t>
            </a:r>
            <a:r>
              <a:rPr sz="499" spc="-9" dirty="0">
                <a:latin typeface="Arial MT"/>
                <a:cs typeface="Arial MT"/>
              </a:rPr>
              <a:t>t</a:t>
            </a:r>
            <a:r>
              <a:rPr sz="499" spc="-5" dirty="0">
                <a:latin typeface="Arial MT"/>
                <a:cs typeface="Arial MT"/>
              </a:rPr>
              <a:t>i</a:t>
            </a:r>
            <a:r>
              <a:rPr sz="499" spc="-9" dirty="0">
                <a:latin typeface="Arial MT"/>
                <a:cs typeface="Arial MT"/>
              </a:rPr>
              <a:t>t</a:t>
            </a:r>
            <a:r>
              <a:rPr sz="499" spc="-5" dirty="0">
                <a:latin typeface="Arial MT"/>
                <a:cs typeface="Arial MT"/>
              </a:rPr>
              <a:t>e a</a:t>
            </a:r>
            <a:r>
              <a:rPr sz="499" spc="-9" dirty="0">
                <a:latin typeface="Arial MT"/>
                <a:cs typeface="Arial MT"/>
              </a:rPr>
              <a:t>t</a:t>
            </a:r>
            <a:r>
              <a:rPr sz="499" spc="-5" dirty="0">
                <a:latin typeface="Arial MT"/>
                <a:cs typeface="Arial MT"/>
              </a:rPr>
              <a:t>opi</a:t>
            </a:r>
            <a:r>
              <a:rPr sz="499" spc="-9" dirty="0">
                <a:latin typeface="Arial MT"/>
                <a:cs typeface="Arial MT"/>
              </a:rPr>
              <a:t>c</a:t>
            </a:r>
            <a:r>
              <a:rPr sz="499" spc="-5" dirty="0">
                <a:latin typeface="Arial MT"/>
                <a:cs typeface="Arial MT"/>
              </a:rPr>
              <a:t>a</a:t>
            </a:r>
            <a:endParaRPr sz="499" dirty="0">
              <a:latin typeface="Arial MT"/>
              <a:cs typeface="Arial MT"/>
            </a:endParaRPr>
          </a:p>
          <a:p>
            <a:pPr marL="217083" indent="-95010">
              <a:lnSpc>
                <a:spcPts val="567"/>
              </a:lnSpc>
              <a:buFont typeface="Wingdings"/>
              <a:buChar char=""/>
              <a:tabLst>
                <a:tab pos="217658" algn="l"/>
              </a:tabLst>
            </a:pPr>
            <a:r>
              <a:rPr sz="499" spc="-5" dirty="0">
                <a:latin typeface="Arial MT"/>
                <a:cs typeface="Arial MT"/>
              </a:rPr>
              <a:t>Intolleranza</a:t>
            </a:r>
            <a:r>
              <a:rPr sz="499" spc="-32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alimentare</a:t>
            </a:r>
            <a:endParaRPr sz="499" dirty="0">
              <a:latin typeface="Arial MT"/>
              <a:cs typeface="Arial MT"/>
            </a:endParaRPr>
          </a:p>
          <a:p>
            <a:pPr marL="217083" indent="-95010">
              <a:lnSpc>
                <a:spcPts val="580"/>
              </a:lnSpc>
              <a:buFont typeface="Wingdings"/>
              <a:buChar char=""/>
              <a:tabLst>
                <a:tab pos="217658" algn="l"/>
              </a:tabLst>
            </a:pPr>
            <a:r>
              <a:rPr sz="499" spc="-5" dirty="0">
                <a:latin typeface="Arial MT"/>
                <a:cs typeface="Arial MT"/>
              </a:rPr>
              <a:t>Reazione</a:t>
            </a:r>
            <a:r>
              <a:rPr sz="499" spc="-18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allergica</a:t>
            </a:r>
            <a:r>
              <a:rPr sz="499" spc="-14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a</a:t>
            </a:r>
            <a:r>
              <a:rPr sz="499" spc="-18" dirty="0">
                <a:latin typeface="Arial MT"/>
                <a:cs typeface="Arial MT"/>
              </a:rPr>
              <a:t> </a:t>
            </a:r>
            <a:r>
              <a:rPr sz="499" spc="-5" dirty="0">
                <a:latin typeface="Arial MT"/>
                <a:cs typeface="Arial MT"/>
              </a:rPr>
              <a:t>Farmaci</a:t>
            </a:r>
            <a:endParaRPr sz="499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52351" y="4943171"/>
            <a:ext cx="2742048" cy="872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  <a:tabLst>
                <a:tab pos="2729953" algn="l"/>
              </a:tabLst>
            </a:pPr>
            <a:r>
              <a:rPr sz="499" spc="-9" dirty="0">
                <a:cs typeface="Arial MT"/>
              </a:rPr>
              <a:t>NOTE:</a:t>
            </a:r>
            <a:r>
              <a:rPr sz="499" u="sng" dirty="0">
                <a:uFill>
                  <a:solidFill>
                    <a:srgbClr val="000000"/>
                  </a:solidFill>
                </a:uFill>
                <a:cs typeface="Times New Roman"/>
              </a:rPr>
              <a:t> 	</a:t>
            </a:r>
            <a:endParaRPr sz="499" dirty="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63868" y="5135264"/>
            <a:ext cx="2721895" cy="0"/>
          </a:xfrm>
          <a:custGeom>
            <a:avLst/>
            <a:gdLst/>
            <a:ahLst/>
            <a:cxnLst/>
            <a:rect l="l" t="t" r="r" b="b"/>
            <a:pathLst>
              <a:path w="3001645">
                <a:moveTo>
                  <a:pt x="0" y="0"/>
                </a:moveTo>
                <a:lnTo>
                  <a:pt x="3001651" y="0"/>
                </a:lnTo>
              </a:path>
            </a:pathLst>
          </a:custGeom>
          <a:ln w="4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2963868" y="5242910"/>
            <a:ext cx="2721895" cy="0"/>
          </a:xfrm>
          <a:custGeom>
            <a:avLst/>
            <a:gdLst/>
            <a:ahLst/>
            <a:cxnLst/>
            <a:rect l="l" t="t" r="r" b="b"/>
            <a:pathLst>
              <a:path w="3001645">
                <a:moveTo>
                  <a:pt x="0" y="0"/>
                </a:moveTo>
                <a:lnTo>
                  <a:pt x="3001651" y="0"/>
                </a:lnTo>
              </a:path>
            </a:pathLst>
          </a:custGeom>
          <a:ln w="4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2963868" y="5350557"/>
            <a:ext cx="2721895" cy="0"/>
          </a:xfrm>
          <a:custGeom>
            <a:avLst/>
            <a:gdLst/>
            <a:ahLst/>
            <a:cxnLst/>
            <a:rect l="l" t="t" r="r" b="b"/>
            <a:pathLst>
              <a:path w="3001645">
                <a:moveTo>
                  <a:pt x="0" y="0"/>
                </a:moveTo>
                <a:lnTo>
                  <a:pt x="3001651" y="0"/>
                </a:lnTo>
              </a:path>
            </a:pathLst>
          </a:custGeom>
          <a:ln w="4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5611" y="1428539"/>
            <a:ext cx="552158" cy="22498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262639" y="1401568"/>
            <a:ext cx="1447608" cy="402894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6065" rIns="0" bIns="0" rtlCol="0">
            <a:spAutoFit/>
          </a:bodyPr>
          <a:lstStyle/>
          <a:p>
            <a:pPr marL="539541" marR="69098" algn="ctr">
              <a:lnSpc>
                <a:spcPts val="472"/>
              </a:lnSpc>
              <a:spcBef>
                <a:spcPts val="363"/>
              </a:spcBef>
            </a:pPr>
            <a:r>
              <a:rPr sz="408" b="1" spc="-5" dirty="0">
                <a:latin typeface="Arial"/>
                <a:cs typeface="Arial"/>
              </a:rPr>
              <a:t>AMBULATORIO DI </a:t>
            </a:r>
            <a:r>
              <a:rPr sz="408" b="1" dirty="0">
                <a:latin typeface="Arial"/>
                <a:cs typeface="Arial"/>
              </a:rPr>
              <a:t> </a:t>
            </a:r>
            <a:r>
              <a:rPr sz="408" b="1" spc="-5" dirty="0">
                <a:latin typeface="Arial"/>
                <a:cs typeface="Arial"/>
              </a:rPr>
              <a:t>ALL</a:t>
            </a:r>
            <a:r>
              <a:rPr sz="408" b="1" dirty="0">
                <a:latin typeface="Arial"/>
                <a:cs typeface="Arial"/>
              </a:rPr>
              <a:t>E</a:t>
            </a:r>
            <a:r>
              <a:rPr sz="408" b="1" spc="-5" dirty="0">
                <a:latin typeface="Arial"/>
                <a:cs typeface="Arial"/>
              </a:rPr>
              <a:t>R</a:t>
            </a:r>
            <a:r>
              <a:rPr sz="408" b="1" dirty="0">
                <a:latin typeface="Arial"/>
                <a:cs typeface="Arial"/>
              </a:rPr>
              <a:t>GO</a:t>
            </a:r>
            <a:r>
              <a:rPr sz="408" b="1" spc="-5" dirty="0">
                <a:latin typeface="Arial"/>
                <a:cs typeface="Arial"/>
              </a:rPr>
              <a:t>L</a:t>
            </a:r>
            <a:r>
              <a:rPr sz="408" b="1" dirty="0">
                <a:latin typeface="Arial"/>
                <a:cs typeface="Arial"/>
              </a:rPr>
              <a:t>OGI</a:t>
            </a:r>
            <a:r>
              <a:rPr sz="408" b="1" spc="-5" dirty="0">
                <a:latin typeface="Arial"/>
                <a:cs typeface="Arial"/>
              </a:rPr>
              <a:t>A</a:t>
            </a:r>
            <a:r>
              <a:rPr sz="408" b="1" dirty="0">
                <a:latin typeface="Arial"/>
                <a:cs typeface="Arial"/>
              </a:rPr>
              <a:t>/P</a:t>
            </a:r>
            <a:r>
              <a:rPr sz="408" b="1" spc="-5" dirty="0">
                <a:latin typeface="Arial"/>
                <a:cs typeface="Arial"/>
              </a:rPr>
              <a:t>N</a:t>
            </a:r>
            <a:r>
              <a:rPr sz="408" b="1" dirty="0">
                <a:latin typeface="Arial"/>
                <a:cs typeface="Arial"/>
              </a:rPr>
              <a:t>E</a:t>
            </a:r>
            <a:r>
              <a:rPr sz="408" b="1" spc="-5" dirty="0">
                <a:latin typeface="Arial"/>
                <a:cs typeface="Arial"/>
              </a:rPr>
              <a:t>UM</a:t>
            </a:r>
            <a:r>
              <a:rPr sz="408" b="1" dirty="0">
                <a:latin typeface="Arial"/>
                <a:cs typeface="Arial"/>
              </a:rPr>
              <a:t>O</a:t>
            </a:r>
            <a:r>
              <a:rPr sz="408" b="1" spc="-5" dirty="0">
                <a:latin typeface="Arial"/>
                <a:cs typeface="Arial"/>
              </a:rPr>
              <a:t>LO</a:t>
            </a:r>
            <a:r>
              <a:rPr sz="408" b="1" dirty="0">
                <a:latin typeface="Arial"/>
                <a:cs typeface="Arial"/>
              </a:rPr>
              <a:t>GIA  </a:t>
            </a:r>
            <a:r>
              <a:rPr sz="408" b="1" spc="-5" dirty="0">
                <a:latin typeface="Arial"/>
                <a:cs typeface="Arial"/>
              </a:rPr>
              <a:t>PEDIATRICA</a:t>
            </a:r>
            <a:endParaRPr sz="408" dirty="0">
              <a:latin typeface="Arial"/>
              <a:cs typeface="Arial"/>
            </a:endParaRPr>
          </a:p>
          <a:p>
            <a:pPr marL="800963">
              <a:spcBef>
                <a:spcPts val="190"/>
              </a:spcBef>
            </a:pPr>
            <a:r>
              <a:rPr sz="408" spc="-5" dirty="0">
                <a:latin typeface="Calibri"/>
                <a:cs typeface="Calibri"/>
              </a:rPr>
              <a:t>C</a:t>
            </a:r>
            <a:r>
              <a:rPr sz="408" dirty="0">
                <a:latin typeface="Calibri"/>
                <a:cs typeface="Calibri"/>
              </a:rPr>
              <a:t>re</a:t>
            </a:r>
            <a:r>
              <a:rPr sz="408" spc="-5" dirty="0">
                <a:latin typeface="Calibri"/>
                <a:cs typeface="Calibri"/>
              </a:rPr>
              <a:t>a</a:t>
            </a:r>
            <a:r>
              <a:rPr sz="408" dirty="0">
                <a:latin typeface="Calibri"/>
                <a:cs typeface="Calibri"/>
              </a:rPr>
              <a:t>z</a:t>
            </a:r>
            <a:r>
              <a:rPr sz="408" spc="-5" dirty="0">
                <a:latin typeface="Calibri"/>
                <a:cs typeface="Calibri"/>
              </a:rPr>
              <a:t>io</a:t>
            </a:r>
            <a:r>
              <a:rPr sz="408" dirty="0">
                <a:latin typeface="Calibri"/>
                <a:cs typeface="Calibri"/>
              </a:rPr>
              <a:t>ne:</a:t>
            </a:r>
            <a:r>
              <a:rPr sz="408" spc="-5" dirty="0">
                <a:latin typeface="Calibri"/>
                <a:cs typeface="Calibri"/>
              </a:rPr>
              <a:t> G</a:t>
            </a:r>
            <a:r>
              <a:rPr sz="408" dirty="0">
                <a:latin typeface="Calibri"/>
                <a:cs typeface="Calibri"/>
              </a:rPr>
              <a:t>e</a:t>
            </a:r>
            <a:r>
              <a:rPr sz="408" spc="-5" dirty="0">
                <a:latin typeface="Calibri"/>
                <a:cs typeface="Calibri"/>
              </a:rPr>
              <a:t>n</a:t>
            </a:r>
            <a:r>
              <a:rPr sz="408" dirty="0">
                <a:latin typeface="Calibri"/>
                <a:cs typeface="Calibri"/>
              </a:rPr>
              <a:t>naio</a:t>
            </a:r>
            <a:r>
              <a:rPr sz="408" spc="-5" dirty="0">
                <a:latin typeface="Calibri"/>
                <a:cs typeface="Calibri"/>
              </a:rPr>
              <a:t> </a:t>
            </a:r>
            <a:r>
              <a:rPr sz="408" dirty="0">
                <a:latin typeface="Calibri"/>
                <a:cs typeface="Calibri"/>
              </a:rPr>
              <a:t>2</a:t>
            </a:r>
            <a:r>
              <a:rPr sz="408" spc="-5" dirty="0">
                <a:latin typeface="Calibri"/>
                <a:cs typeface="Calibri"/>
              </a:rPr>
              <a:t>0</a:t>
            </a:r>
            <a:r>
              <a:rPr sz="408" dirty="0">
                <a:latin typeface="Calibri"/>
                <a:cs typeface="Calibri"/>
              </a:rPr>
              <a:t>20</a:t>
            </a:r>
          </a:p>
          <a:p>
            <a:pPr marL="800963">
              <a:spcBef>
                <a:spcPts val="50"/>
              </a:spcBef>
            </a:pPr>
            <a:r>
              <a:rPr sz="408" spc="-5" dirty="0">
                <a:latin typeface="Calibri"/>
                <a:cs typeface="Calibri"/>
              </a:rPr>
              <a:t>Revisione</a:t>
            </a:r>
            <a:r>
              <a:rPr sz="408" spc="-14" dirty="0">
                <a:latin typeface="Calibri"/>
                <a:cs typeface="Calibri"/>
              </a:rPr>
              <a:t> </a:t>
            </a:r>
            <a:r>
              <a:rPr sz="408" dirty="0">
                <a:latin typeface="Calibri"/>
                <a:cs typeface="Calibri"/>
              </a:rPr>
              <a:t>01:</a:t>
            </a:r>
            <a:r>
              <a:rPr sz="408" spc="-14" dirty="0">
                <a:latin typeface="Calibri"/>
                <a:cs typeface="Calibri"/>
              </a:rPr>
              <a:t> </a:t>
            </a:r>
            <a:r>
              <a:rPr sz="408" dirty="0">
                <a:latin typeface="Calibri"/>
                <a:cs typeface="Calibri"/>
              </a:rPr>
              <a:t>Maggio</a:t>
            </a:r>
            <a:r>
              <a:rPr sz="408" spc="-9" dirty="0">
                <a:latin typeface="Calibri"/>
                <a:cs typeface="Calibri"/>
              </a:rPr>
              <a:t> </a:t>
            </a:r>
            <a:r>
              <a:rPr sz="408" dirty="0">
                <a:latin typeface="Calibri"/>
                <a:cs typeface="Calibri"/>
              </a:rPr>
              <a:t>2021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47672747-944E-6D49-92B0-ABD2958B1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100" y="70478"/>
            <a:ext cx="4833498" cy="66708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5D3F5B4-216F-5049-954C-A8314F1B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0"/>
            <a:ext cx="521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18563"/>
              </p:ext>
            </p:extLst>
          </p:nvPr>
        </p:nvGraphicFramePr>
        <p:xfrm>
          <a:off x="1475656" y="692696"/>
          <a:ext cx="6264695" cy="609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9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49250" marR="374015" algn="ctr">
                        <a:lnSpc>
                          <a:spcPct val="105100"/>
                        </a:lnSpc>
                        <a:spcBef>
                          <a:spcPts val="409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Stesura  </a:t>
                      </a:r>
                      <a:r>
                        <a:rPr sz="400" spc="-5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1/20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7715" marR="784225" algn="ctr">
                        <a:lnSpc>
                          <a:spcPct val="103299"/>
                        </a:lnSpc>
                        <a:spcBef>
                          <a:spcPts val="120"/>
                        </a:spcBef>
                      </a:pPr>
                      <a:r>
                        <a:rPr sz="800" b="1" spc="120" dirty="0">
                          <a:latin typeface="Arial"/>
                          <a:cs typeface="Arial"/>
                        </a:rPr>
                        <a:t>AMBULATORIO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9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25" dirty="0">
                          <a:latin typeface="Arial"/>
                          <a:cs typeface="Arial"/>
                        </a:rPr>
                        <a:t>ALLERGOLOGIA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5" dirty="0">
                          <a:latin typeface="Arial"/>
                          <a:cs typeface="Arial"/>
                        </a:rPr>
                        <a:t>PEDIATRIA</a:t>
                      </a:r>
                      <a:r>
                        <a:rPr sz="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25" dirty="0">
                          <a:latin typeface="Arial"/>
                          <a:cs typeface="Arial"/>
                        </a:rPr>
                        <a:t>ROVIGO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R="368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85" dirty="0">
                          <a:latin typeface="Arial"/>
                          <a:cs typeface="Arial"/>
                        </a:rPr>
                        <a:t>Direttore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80" dirty="0">
                          <a:latin typeface="Arial"/>
                          <a:cs typeface="Arial"/>
                        </a:rPr>
                        <a:t>Dott.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10" dirty="0">
                          <a:latin typeface="Arial"/>
                          <a:cs typeface="Arial"/>
                        </a:rPr>
                        <a:t>Simone</a:t>
                      </a:r>
                      <a:r>
                        <a:rPr sz="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95" dirty="0">
                          <a:latin typeface="Arial"/>
                          <a:cs typeface="Arial"/>
                        </a:rPr>
                        <a:t>Rugolotto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68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130" dirty="0">
                          <a:latin typeface="Arial"/>
                          <a:cs typeface="Arial"/>
                        </a:rPr>
                        <a:t>DIARIO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25" dirty="0">
                          <a:latin typeface="Arial"/>
                          <a:cs typeface="Arial"/>
                        </a:rPr>
                        <a:t>DEI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30" dirty="0">
                          <a:latin typeface="Arial"/>
                          <a:cs typeface="Arial"/>
                        </a:rPr>
                        <a:t>SINTOMI</a:t>
                      </a:r>
                      <a:r>
                        <a:rPr sz="9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30" dirty="0">
                          <a:latin typeface="Arial"/>
                          <a:cs typeface="Arial"/>
                        </a:rPr>
                        <a:t>E/O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20" dirty="0">
                          <a:latin typeface="Arial"/>
                          <a:cs typeface="Arial"/>
                        </a:rPr>
                        <a:t>CRISI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45" dirty="0">
                          <a:latin typeface="Arial"/>
                          <a:cs typeface="Arial"/>
                        </a:rPr>
                        <a:t>D'ASMA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08610" marR="287655" indent="264795">
                        <a:lnSpc>
                          <a:spcPct val="100000"/>
                        </a:lnSpc>
                      </a:pPr>
                      <a:r>
                        <a:rPr sz="900" b="1" i="1" spc="10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E’ </a:t>
                      </a:r>
                      <a:r>
                        <a:rPr sz="900" b="1" i="1" spc="12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importante compilare </a:t>
                      </a:r>
                      <a:r>
                        <a:rPr sz="900" b="1" i="1" spc="7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il </a:t>
                      </a:r>
                      <a:r>
                        <a:rPr sz="900" b="1" i="1" spc="114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diario </a:t>
                      </a:r>
                      <a:r>
                        <a:rPr sz="900" b="1" i="1" spc="12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e </a:t>
                      </a:r>
                      <a:r>
                        <a:rPr sz="900" b="1" i="1" spc="12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14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portarlo </a:t>
                      </a:r>
                      <a:r>
                        <a:rPr sz="900" b="1" i="1" spc="10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alle visite </a:t>
                      </a:r>
                      <a:r>
                        <a:rPr sz="900" b="1" i="1" spc="11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di controllo, ciò </a:t>
                      </a:r>
                      <a:r>
                        <a:rPr sz="900" b="1" i="1" spc="12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consente </a:t>
                      </a:r>
                      <a:r>
                        <a:rPr sz="900" b="1" i="1" spc="12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0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al</a:t>
                      </a:r>
                      <a:r>
                        <a:rPr sz="900" b="1" i="1" spc="6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3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medico</a:t>
                      </a:r>
                      <a:r>
                        <a:rPr sz="900" b="1" i="1" spc="5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1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di</a:t>
                      </a:r>
                      <a:r>
                        <a:rPr sz="900" b="1" i="1" spc="5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2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modificare</a:t>
                      </a:r>
                      <a:r>
                        <a:rPr sz="900" b="1" i="1" spc="5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2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900" b="1" i="1" spc="5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2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diminuire</a:t>
                      </a:r>
                      <a:r>
                        <a:rPr sz="900" b="1" i="1" spc="6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0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la</a:t>
                      </a:r>
                      <a:r>
                        <a:rPr sz="900" b="1" i="1" spc="55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14" dirty="0" err="1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terapia</a:t>
                      </a:r>
                      <a:r>
                        <a:rPr lang="it-IT" sz="900" b="0" i="0" spc="0" dirty="0">
                          <a:solidFill>
                            <a:schemeClr val="tx1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900" b="1" i="1" spc="110" dirty="0" err="1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giornaliera</a:t>
                      </a:r>
                      <a:r>
                        <a:rPr sz="900" b="1" i="1" spc="110" dirty="0">
                          <a:solidFill>
                            <a:srgbClr val="333399"/>
                          </a:solidFill>
                          <a:latin typeface="Georgia"/>
                          <a:cs typeface="Georgia"/>
                        </a:rPr>
                        <a:t>.</a:t>
                      </a:r>
                      <a:endParaRPr lang="it-IT" sz="900" b="1" i="1" spc="110" dirty="0">
                        <a:solidFill>
                          <a:srgbClr val="333399"/>
                        </a:solidFill>
                        <a:latin typeface="Georgia"/>
                        <a:cs typeface="Georgia"/>
                      </a:endParaRPr>
                    </a:p>
                    <a:p>
                      <a:pPr marL="308610" marR="287655" indent="264795">
                        <a:lnSpc>
                          <a:spcPct val="100000"/>
                        </a:lnSpc>
                      </a:pPr>
                      <a:endParaRPr sz="900" dirty="0">
                        <a:latin typeface="Georgia"/>
                        <a:cs typeface="Georgia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9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60" dirty="0">
                          <a:latin typeface="Times New Roman"/>
                          <a:cs typeface="Times New Roman"/>
                        </a:rPr>
                        <a:t>ORA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SINTOMI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1285" marR="113030" indent="-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95" dirty="0">
                          <a:latin typeface="Times New Roman"/>
                          <a:cs typeface="Times New Roman"/>
                        </a:rPr>
                        <a:t>Tosse</a:t>
                      </a:r>
                      <a:r>
                        <a:rPr sz="10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secca,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fatica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respirare, </a:t>
                      </a:r>
                      <a:r>
                        <a:rPr sz="10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senso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di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peso,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sibilo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4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fischio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FARMACI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1600" marR="933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nome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quante </a:t>
                      </a:r>
                      <a:r>
                        <a:rPr sz="10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volte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SITUAZIONE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3020" marR="254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95" dirty="0">
                          <a:latin typeface="Times New Roman"/>
                          <a:cs typeface="Times New Roman"/>
                        </a:rPr>
                        <a:t>Febbre,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sforzo,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caldo, </a:t>
                      </a:r>
                      <a:r>
                        <a:rPr sz="10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freddo,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pollini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777988" cy="3603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559" y="3039897"/>
            <a:ext cx="765750" cy="4088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87891" y="1332488"/>
            <a:ext cx="3236101" cy="0"/>
          </a:xfrm>
          <a:custGeom>
            <a:avLst/>
            <a:gdLst/>
            <a:ahLst/>
            <a:cxnLst/>
            <a:rect l="l" t="t" r="r" b="b"/>
            <a:pathLst>
              <a:path w="3568700">
                <a:moveTo>
                  <a:pt x="0" y="0"/>
                </a:moveTo>
                <a:lnTo>
                  <a:pt x="35683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687891" y="1332201"/>
            <a:ext cx="3236101" cy="1004228"/>
          </a:xfrm>
          <a:custGeom>
            <a:avLst/>
            <a:gdLst/>
            <a:ahLst/>
            <a:cxnLst/>
            <a:rect l="l" t="t" r="r" b="b"/>
            <a:pathLst>
              <a:path w="3568700" h="1107439">
                <a:moveTo>
                  <a:pt x="0" y="1106971"/>
                </a:moveTo>
                <a:lnTo>
                  <a:pt x="3568322" y="1106971"/>
                </a:lnTo>
              </a:path>
              <a:path w="3568700" h="1107439">
                <a:moveTo>
                  <a:pt x="378" y="0"/>
                </a:moveTo>
                <a:lnTo>
                  <a:pt x="378" y="1107286"/>
                </a:lnTo>
              </a:path>
              <a:path w="3568700" h="1107439">
                <a:moveTo>
                  <a:pt x="1650727" y="0"/>
                </a:moveTo>
                <a:lnTo>
                  <a:pt x="1650727" y="1107286"/>
                </a:lnTo>
              </a:path>
              <a:path w="3568700" h="1107439">
                <a:moveTo>
                  <a:pt x="3567944" y="0"/>
                </a:moveTo>
                <a:lnTo>
                  <a:pt x="3567944" y="11072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2708115" y="1702079"/>
            <a:ext cx="1171215" cy="39576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>
              <a:lnSpc>
                <a:spcPts val="426"/>
              </a:lnSpc>
              <a:spcBef>
                <a:spcPts val="86"/>
              </a:spcBef>
            </a:pPr>
            <a:r>
              <a:rPr sz="363" b="1" spc="41" dirty="0">
                <a:latin typeface="Arial"/>
                <a:cs typeface="Arial"/>
              </a:rPr>
              <a:t>DIRETTORE</a:t>
            </a:r>
            <a:r>
              <a:rPr sz="363" b="1" spc="-5" dirty="0">
                <a:latin typeface="Arial"/>
                <a:cs typeface="Arial"/>
              </a:rPr>
              <a:t> </a:t>
            </a:r>
            <a:r>
              <a:rPr sz="363" b="1" spc="36" dirty="0">
                <a:latin typeface="Arial"/>
                <a:cs typeface="Arial"/>
              </a:rPr>
              <a:t>DR.</a:t>
            </a:r>
            <a:r>
              <a:rPr sz="363" b="1" dirty="0">
                <a:latin typeface="Arial"/>
                <a:cs typeface="Arial"/>
              </a:rPr>
              <a:t> </a:t>
            </a:r>
            <a:r>
              <a:rPr sz="363" b="1" spc="41" dirty="0">
                <a:latin typeface="Arial"/>
                <a:cs typeface="Arial"/>
              </a:rPr>
              <a:t>SIMONE</a:t>
            </a:r>
            <a:r>
              <a:rPr sz="363" b="1" spc="-5" dirty="0">
                <a:latin typeface="Arial"/>
                <a:cs typeface="Arial"/>
              </a:rPr>
              <a:t> </a:t>
            </a:r>
            <a:r>
              <a:rPr sz="363" b="1" spc="45" dirty="0">
                <a:latin typeface="Arial"/>
                <a:cs typeface="Arial"/>
              </a:rPr>
              <a:t>RUGOLOTTO</a:t>
            </a:r>
            <a:endParaRPr sz="363">
              <a:latin typeface="Arial"/>
              <a:cs typeface="Arial"/>
            </a:endParaRPr>
          </a:p>
          <a:p>
            <a:pPr>
              <a:lnSpc>
                <a:spcPts val="385"/>
              </a:lnSpc>
            </a:pPr>
            <a:r>
              <a:rPr sz="363" b="1" spc="27" dirty="0">
                <a:latin typeface="Arial"/>
                <a:cs typeface="Arial"/>
              </a:rPr>
              <a:t>S.O.C.</a:t>
            </a:r>
            <a:r>
              <a:rPr sz="363" b="1" spc="9" dirty="0">
                <a:latin typeface="Arial"/>
                <a:cs typeface="Arial"/>
              </a:rPr>
              <a:t> </a:t>
            </a:r>
            <a:r>
              <a:rPr sz="363" b="1" spc="32" dirty="0">
                <a:latin typeface="Arial"/>
                <a:cs typeface="Arial"/>
              </a:rPr>
              <a:t>PEDIATRIA</a:t>
            </a:r>
            <a:r>
              <a:rPr sz="363" b="1" spc="18" dirty="0">
                <a:latin typeface="Arial"/>
                <a:cs typeface="Arial"/>
              </a:rPr>
              <a:t> </a:t>
            </a:r>
            <a:r>
              <a:rPr sz="363" b="1" spc="41" dirty="0">
                <a:latin typeface="Arial"/>
                <a:cs typeface="Arial"/>
              </a:rPr>
              <a:t>ROVIGO</a:t>
            </a:r>
            <a:endParaRPr sz="363">
              <a:latin typeface="Arial"/>
              <a:cs typeface="Arial"/>
            </a:endParaRPr>
          </a:p>
          <a:p>
            <a:pPr marL="347794">
              <a:lnSpc>
                <a:spcPts val="1360"/>
              </a:lnSpc>
            </a:pPr>
            <a:r>
              <a:rPr sz="1179" spc="141" dirty="0">
                <a:latin typeface="Arial MT"/>
                <a:cs typeface="Arial MT"/>
              </a:rPr>
              <a:t>IOEASMA</a:t>
            </a:r>
            <a:endParaRPr sz="1179">
              <a:latin typeface="Arial MT"/>
              <a:cs typeface="Arial MT"/>
            </a:endParaRPr>
          </a:p>
          <a:p>
            <a:pPr marL="337429">
              <a:lnSpc>
                <a:spcPts val="798"/>
              </a:lnSpc>
            </a:pPr>
            <a:r>
              <a:rPr sz="680" spc="54" dirty="0">
                <a:latin typeface="Arial MT"/>
                <a:cs typeface="Arial MT"/>
              </a:rPr>
              <a:t>(</a:t>
            </a:r>
            <a:r>
              <a:rPr sz="680" u="sng" spc="54" dirty="0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 MT"/>
                <a:cs typeface="Arial MT"/>
              </a:rPr>
              <a:t>www.ioeasma.it</a:t>
            </a:r>
            <a:r>
              <a:rPr sz="680" spc="54" dirty="0">
                <a:latin typeface="Arial MT"/>
                <a:cs typeface="Arial MT"/>
              </a:rPr>
              <a:t>)</a:t>
            </a:r>
            <a:endParaRPr sz="68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7112" y="1413398"/>
            <a:ext cx="772605" cy="4551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34133" y="1919937"/>
            <a:ext cx="1615171" cy="13928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R="4607" algn="ctr">
              <a:lnSpc>
                <a:spcPts val="530"/>
              </a:lnSpc>
              <a:spcBef>
                <a:spcPts val="86"/>
              </a:spcBef>
            </a:pPr>
            <a:r>
              <a:rPr sz="453" b="1" spc="50" dirty="0">
                <a:latin typeface="Arial"/>
                <a:cs typeface="Arial"/>
              </a:rPr>
              <a:t>AMBULATORIO</a:t>
            </a:r>
            <a:endParaRPr sz="453">
              <a:latin typeface="Arial"/>
              <a:cs typeface="Arial"/>
            </a:endParaRPr>
          </a:p>
          <a:p>
            <a:pPr marR="4607" algn="ctr">
              <a:lnSpc>
                <a:spcPts val="530"/>
              </a:lnSpc>
            </a:pPr>
            <a:r>
              <a:rPr sz="453" b="1" spc="41" dirty="0">
                <a:latin typeface="Arial"/>
                <a:cs typeface="Arial"/>
              </a:rPr>
              <a:t>DI</a:t>
            </a:r>
            <a:r>
              <a:rPr sz="453" b="1" spc="-27" dirty="0">
                <a:latin typeface="Arial"/>
                <a:cs typeface="Arial"/>
              </a:rPr>
              <a:t> </a:t>
            </a:r>
            <a:r>
              <a:rPr sz="453" b="1" spc="54" dirty="0">
                <a:latin typeface="Arial"/>
                <a:cs typeface="Arial"/>
              </a:rPr>
              <a:t>ALLERGOLOGIA/PNEUMOLOGIA</a:t>
            </a:r>
            <a:r>
              <a:rPr sz="453" b="1" spc="-18" dirty="0">
                <a:latin typeface="Arial"/>
                <a:cs typeface="Arial"/>
              </a:rPr>
              <a:t> </a:t>
            </a:r>
            <a:r>
              <a:rPr sz="453" b="1" spc="45" dirty="0">
                <a:latin typeface="Arial"/>
                <a:cs typeface="Arial"/>
              </a:rPr>
              <a:t>PEDIATRICA</a:t>
            </a:r>
            <a:endParaRPr sz="45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8712" y="2068384"/>
            <a:ext cx="41343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9"/>
              </a:lnSpc>
            </a:pPr>
            <a:r>
              <a:rPr sz="453" b="1" spc="54" dirty="0">
                <a:latin typeface="Arial"/>
                <a:cs typeface="Arial"/>
              </a:rPr>
              <a:t>PE</a:t>
            </a:r>
            <a:r>
              <a:rPr sz="453" b="1" spc="50" dirty="0">
                <a:latin typeface="Arial"/>
                <a:cs typeface="Arial"/>
              </a:rPr>
              <a:t>D</a:t>
            </a:r>
            <a:r>
              <a:rPr sz="453" b="1" spc="23" dirty="0">
                <a:latin typeface="Arial"/>
                <a:cs typeface="Arial"/>
              </a:rPr>
              <a:t>I</a:t>
            </a:r>
            <a:r>
              <a:rPr sz="453" b="1" spc="18" dirty="0">
                <a:latin typeface="Arial"/>
                <a:cs typeface="Arial"/>
              </a:rPr>
              <a:t>A</a:t>
            </a:r>
            <a:r>
              <a:rPr sz="453" b="1" spc="50" dirty="0">
                <a:latin typeface="Arial"/>
                <a:cs typeface="Arial"/>
              </a:rPr>
              <a:t>TR</a:t>
            </a:r>
            <a:r>
              <a:rPr sz="453" b="1" spc="23" dirty="0">
                <a:latin typeface="Arial"/>
                <a:cs typeface="Arial"/>
              </a:rPr>
              <a:t>I</a:t>
            </a:r>
            <a:r>
              <a:rPr sz="453" b="1" spc="54" dirty="0">
                <a:latin typeface="Arial"/>
                <a:cs typeface="Arial"/>
              </a:rPr>
              <a:t>C</a:t>
            </a:r>
            <a:r>
              <a:rPr sz="453" b="1" spc="59" dirty="0">
                <a:latin typeface="Arial"/>
                <a:cs typeface="Arial"/>
              </a:rPr>
              <a:t>A</a:t>
            </a:r>
            <a:endParaRPr sz="45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4524" y="2450000"/>
            <a:ext cx="3252799" cy="55420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>
              <a:lnSpc>
                <a:spcPts val="957"/>
              </a:lnSpc>
              <a:spcBef>
                <a:spcPts val="82"/>
              </a:spcBef>
            </a:pPr>
            <a:r>
              <a:rPr sz="816" spc="109" dirty="0">
                <a:latin typeface="Arial MT"/>
                <a:cs typeface="Arial MT"/>
              </a:rPr>
              <a:t>COME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95" dirty="0">
                <a:latin typeface="Arial MT"/>
                <a:cs typeface="Arial MT"/>
              </a:rPr>
              <a:t>SOMMINISTRARE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41" dirty="0">
                <a:latin typeface="Arial MT"/>
                <a:cs typeface="Arial MT"/>
              </a:rPr>
              <a:t>I </a:t>
            </a:r>
            <a:r>
              <a:rPr sz="816" spc="82" dirty="0">
                <a:latin typeface="Arial MT"/>
                <a:cs typeface="Arial MT"/>
              </a:rPr>
              <a:t>FARMACI:</a:t>
            </a:r>
            <a:r>
              <a:rPr sz="816" spc="77" dirty="0">
                <a:latin typeface="Arial MT"/>
                <a:cs typeface="Arial MT"/>
              </a:rPr>
              <a:t> </a:t>
            </a:r>
            <a:r>
              <a:rPr sz="816" b="1" spc="103" dirty="0">
                <a:latin typeface="Arial"/>
                <a:cs typeface="Arial"/>
              </a:rPr>
              <a:t>LO</a:t>
            </a:r>
            <a:r>
              <a:rPr sz="816" b="1" spc="41" dirty="0">
                <a:latin typeface="Arial"/>
                <a:cs typeface="Arial"/>
              </a:rPr>
              <a:t> </a:t>
            </a:r>
            <a:r>
              <a:rPr sz="816" b="1" spc="82" dirty="0">
                <a:latin typeface="Arial"/>
                <a:cs typeface="Arial"/>
              </a:rPr>
              <a:t>SPRAY</a:t>
            </a:r>
            <a:r>
              <a:rPr sz="816" b="1" spc="36" dirty="0">
                <a:latin typeface="Arial"/>
                <a:cs typeface="Arial"/>
              </a:rPr>
              <a:t> </a:t>
            </a:r>
            <a:r>
              <a:rPr sz="816" b="1" spc="41" dirty="0">
                <a:latin typeface="Arial"/>
                <a:cs typeface="Arial"/>
              </a:rPr>
              <a:t>/ </a:t>
            </a:r>
            <a:r>
              <a:rPr sz="816" b="1" spc="95" dirty="0">
                <a:latin typeface="Arial"/>
                <a:cs typeface="Arial"/>
              </a:rPr>
              <a:t>PUFF</a:t>
            </a:r>
            <a:endParaRPr sz="816">
              <a:latin typeface="Arial"/>
              <a:cs typeface="Arial"/>
            </a:endParaRPr>
          </a:p>
          <a:p>
            <a:pPr marR="10365">
              <a:lnSpc>
                <a:spcPts val="833"/>
              </a:lnSpc>
              <a:spcBef>
                <a:spcPts val="41"/>
              </a:spcBef>
            </a:pPr>
            <a:r>
              <a:rPr sz="725" spc="32" dirty="0">
                <a:latin typeface="Arial MT"/>
                <a:cs typeface="Arial MT"/>
              </a:rPr>
              <a:t>Il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63" dirty="0">
                <a:latin typeface="Arial MT"/>
                <a:cs typeface="Arial MT"/>
              </a:rPr>
              <a:t>farmaco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sotto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63" dirty="0">
                <a:latin typeface="Arial MT"/>
                <a:cs typeface="Arial MT"/>
              </a:rPr>
              <a:t>forma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45" dirty="0">
                <a:latin typeface="Arial MT"/>
                <a:cs typeface="Arial MT"/>
              </a:rPr>
              <a:t>di </a:t>
            </a:r>
            <a:r>
              <a:rPr sz="725" spc="63" dirty="0">
                <a:latin typeface="Arial MT"/>
                <a:cs typeface="Arial MT"/>
              </a:rPr>
              <a:t>spray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50" dirty="0">
                <a:latin typeface="Arial MT"/>
                <a:cs typeface="Arial MT"/>
              </a:rPr>
              <a:t>si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73" dirty="0">
                <a:latin typeface="Arial MT"/>
                <a:cs typeface="Arial MT"/>
              </a:rPr>
              <a:t>assume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73" dirty="0">
                <a:latin typeface="Arial MT"/>
                <a:cs typeface="Arial MT"/>
              </a:rPr>
              <a:t>con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27" dirty="0">
                <a:latin typeface="Arial MT"/>
                <a:cs typeface="Arial MT"/>
              </a:rPr>
              <a:t>il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distanziatore,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73" dirty="0">
                <a:latin typeface="Arial MT"/>
                <a:cs typeface="Arial MT"/>
              </a:rPr>
              <a:t>ha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50" dirty="0">
                <a:latin typeface="Arial MT"/>
                <a:cs typeface="Arial MT"/>
              </a:rPr>
              <a:t>lo </a:t>
            </a:r>
            <a:r>
              <a:rPr sz="725" spc="-190" dirty="0">
                <a:latin typeface="Arial MT"/>
                <a:cs typeface="Arial MT"/>
              </a:rPr>
              <a:t> </a:t>
            </a:r>
            <a:r>
              <a:rPr sz="725" spc="73" dirty="0">
                <a:latin typeface="Arial MT"/>
                <a:cs typeface="Arial MT"/>
              </a:rPr>
              <a:t>scopo</a:t>
            </a:r>
            <a:r>
              <a:rPr sz="725" spc="32" dirty="0">
                <a:latin typeface="Arial MT"/>
                <a:cs typeface="Arial MT"/>
              </a:rPr>
              <a:t> </a:t>
            </a:r>
            <a:r>
              <a:rPr sz="725" spc="45" dirty="0">
                <a:latin typeface="Arial MT"/>
                <a:cs typeface="Arial MT"/>
              </a:rPr>
              <a:t>di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59" dirty="0">
                <a:latin typeface="Arial MT"/>
                <a:cs typeface="Arial MT"/>
              </a:rPr>
              <a:t>veicolare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27" dirty="0">
                <a:latin typeface="Arial MT"/>
                <a:cs typeface="Arial MT"/>
              </a:rPr>
              <a:t>il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68" dirty="0">
                <a:latin typeface="Arial MT"/>
                <a:cs typeface="Arial MT"/>
              </a:rPr>
              <a:t>farmaco</a:t>
            </a:r>
            <a:r>
              <a:rPr sz="725" spc="32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nelle</a:t>
            </a:r>
            <a:r>
              <a:rPr sz="725" spc="32" dirty="0">
                <a:latin typeface="Arial MT"/>
                <a:cs typeface="Arial MT"/>
              </a:rPr>
              <a:t> </a:t>
            </a:r>
            <a:r>
              <a:rPr sz="725" spc="59" dirty="0">
                <a:latin typeface="Arial MT"/>
                <a:cs typeface="Arial MT"/>
              </a:rPr>
              <a:t>vie</a:t>
            </a:r>
            <a:r>
              <a:rPr sz="725" spc="32" dirty="0">
                <a:latin typeface="Arial MT"/>
                <a:cs typeface="Arial MT"/>
              </a:rPr>
              <a:t> </a:t>
            </a:r>
            <a:r>
              <a:rPr sz="725" spc="63" dirty="0">
                <a:latin typeface="Arial MT"/>
                <a:cs typeface="Arial MT"/>
              </a:rPr>
              <a:t>aeree</a:t>
            </a:r>
            <a:r>
              <a:rPr sz="725" spc="32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più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59" dirty="0">
                <a:latin typeface="Arial MT"/>
                <a:cs typeface="Arial MT"/>
              </a:rPr>
              <a:t>profonde.</a:t>
            </a:r>
            <a:endParaRPr sz="725">
              <a:latin typeface="Arial MT"/>
              <a:cs typeface="Arial MT"/>
            </a:endParaRPr>
          </a:p>
          <a:p>
            <a:pPr>
              <a:lnSpc>
                <a:spcPts val="784"/>
              </a:lnSpc>
            </a:pPr>
            <a:r>
              <a:rPr sz="725" spc="82" dirty="0">
                <a:latin typeface="Arial MT"/>
                <a:cs typeface="Arial MT"/>
              </a:rPr>
              <a:t>Se</a:t>
            </a:r>
            <a:r>
              <a:rPr sz="725" spc="32" dirty="0">
                <a:latin typeface="Arial MT"/>
                <a:cs typeface="Arial MT"/>
              </a:rPr>
              <a:t> </a:t>
            </a:r>
            <a:r>
              <a:rPr sz="725" spc="73" dirty="0">
                <a:latin typeface="Arial MT"/>
                <a:cs typeface="Arial MT"/>
              </a:rPr>
              <a:t>non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45" dirty="0">
                <a:latin typeface="Arial MT"/>
                <a:cs typeface="Arial MT"/>
              </a:rPr>
              <a:t>si </a:t>
            </a:r>
            <a:r>
              <a:rPr sz="725" spc="50" dirty="0">
                <a:latin typeface="Arial MT"/>
                <a:cs typeface="Arial MT"/>
              </a:rPr>
              <a:t>utilizza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27" dirty="0">
                <a:latin typeface="Arial MT"/>
                <a:cs typeface="Arial MT"/>
              </a:rPr>
              <a:t>il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distanziatore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59" dirty="0">
                <a:latin typeface="Arial MT"/>
                <a:cs typeface="Arial MT"/>
              </a:rPr>
              <a:t>parte</a:t>
            </a:r>
            <a:r>
              <a:rPr sz="725" spc="41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del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63" dirty="0">
                <a:latin typeface="Arial MT"/>
                <a:cs typeface="Arial MT"/>
              </a:rPr>
              <a:t>farmaco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63" dirty="0">
                <a:latin typeface="Arial MT"/>
                <a:cs typeface="Arial MT"/>
              </a:rPr>
              <a:t>rimane</a:t>
            </a:r>
            <a:r>
              <a:rPr sz="725" spc="36" dirty="0">
                <a:latin typeface="Arial MT"/>
                <a:cs typeface="Arial MT"/>
              </a:rPr>
              <a:t> </a:t>
            </a:r>
            <a:r>
              <a:rPr sz="725" spc="54" dirty="0">
                <a:latin typeface="Arial MT"/>
                <a:cs typeface="Arial MT"/>
              </a:rPr>
              <a:t>nel</a:t>
            </a:r>
            <a:r>
              <a:rPr sz="725" spc="45" dirty="0">
                <a:latin typeface="Arial MT"/>
                <a:cs typeface="Arial MT"/>
              </a:rPr>
              <a:t> </a:t>
            </a:r>
            <a:r>
              <a:rPr sz="725" spc="73" dirty="0">
                <a:latin typeface="Arial MT"/>
                <a:cs typeface="Arial MT"/>
              </a:rPr>
              <a:t>cavo</a:t>
            </a:r>
            <a:endParaRPr sz="725">
              <a:latin typeface="Arial MT"/>
              <a:cs typeface="Arial MT"/>
            </a:endParaRPr>
          </a:p>
          <a:p>
            <a:pPr>
              <a:lnSpc>
                <a:spcPts val="852"/>
              </a:lnSpc>
            </a:pPr>
            <a:r>
              <a:rPr sz="725" spc="50" dirty="0">
                <a:latin typeface="Arial MT"/>
                <a:cs typeface="Arial MT"/>
              </a:rPr>
              <a:t>orale.</a:t>
            </a:r>
            <a:endParaRPr sz="725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4524" y="3700536"/>
            <a:ext cx="3131878" cy="155903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>
              <a:spcBef>
                <a:spcPts val="82"/>
              </a:spcBef>
            </a:pPr>
            <a:r>
              <a:rPr sz="816" spc="109" dirty="0">
                <a:latin typeface="Arial MT"/>
                <a:cs typeface="Arial MT"/>
              </a:rPr>
              <a:t>COME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100" dirty="0">
                <a:latin typeface="Arial MT"/>
                <a:cs typeface="Arial MT"/>
              </a:rPr>
              <a:t>USARE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100" dirty="0">
                <a:latin typeface="Arial MT"/>
                <a:cs typeface="Arial MT"/>
              </a:rPr>
              <a:t>LO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86" dirty="0">
                <a:latin typeface="Arial MT"/>
                <a:cs typeface="Arial MT"/>
              </a:rPr>
              <a:t>SPRAY/PUFF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91" dirty="0">
                <a:latin typeface="Arial MT"/>
                <a:cs typeface="Arial MT"/>
              </a:rPr>
              <a:t>+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IL</a:t>
            </a:r>
            <a:r>
              <a:rPr sz="816" dirty="0">
                <a:latin typeface="Arial MT"/>
                <a:cs typeface="Arial MT"/>
              </a:rPr>
              <a:t> </a:t>
            </a:r>
            <a:r>
              <a:rPr sz="816" spc="77" dirty="0">
                <a:latin typeface="Arial MT"/>
                <a:cs typeface="Arial MT"/>
              </a:rPr>
              <a:t>DISTANZIATORE</a:t>
            </a:r>
            <a:endParaRPr sz="816">
              <a:latin typeface="Arial MT"/>
              <a:cs typeface="Arial MT"/>
            </a:endParaRPr>
          </a:p>
          <a:p>
            <a:pPr>
              <a:spcBef>
                <a:spcPts val="5"/>
              </a:spcBef>
            </a:pPr>
            <a:endParaRPr sz="997">
              <a:latin typeface="Arial MT"/>
              <a:cs typeface="Arial MT"/>
            </a:endParaRPr>
          </a:p>
          <a:p>
            <a:pPr marR="212477">
              <a:lnSpc>
                <a:spcPts val="934"/>
              </a:lnSpc>
            </a:pPr>
            <a:r>
              <a:rPr sz="816" spc="63" dirty="0">
                <a:latin typeface="Arial MT"/>
                <a:cs typeface="Arial MT"/>
              </a:rPr>
              <a:t>1-</a:t>
            </a:r>
            <a:r>
              <a:rPr sz="816" spc="23" dirty="0">
                <a:latin typeface="Arial MT"/>
                <a:cs typeface="Arial MT"/>
              </a:rPr>
              <a:t> </a:t>
            </a:r>
            <a:r>
              <a:rPr sz="816" spc="50" dirty="0">
                <a:latin typeface="Arial MT"/>
                <a:cs typeface="Arial MT"/>
              </a:rPr>
              <a:t>Togliere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32" dirty="0">
                <a:latin typeface="Arial MT"/>
                <a:cs typeface="Arial MT"/>
              </a:rPr>
              <a:t>il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tappo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di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chiusura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della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bomboletta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spray </a:t>
            </a:r>
            <a:r>
              <a:rPr sz="816" spc="-213" dirty="0">
                <a:latin typeface="Arial MT"/>
                <a:cs typeface="Arial MT"/>
              </a:rPr>
              <a:t> </a:t>
            </a:r>
            <a:r>
              <a:rPr sz="816" spc="63" dirty="0">
                <a:latin typeface="Arial MT"/>
                <a:cs typeface="Arial MT"/>
              </a:rPr>
              <a:t>2- </a:t>
            </a:r>
            <a:r>
              <a:rPr sz="816" spc="73" dirty="0">
                <a:latin typeface="Arial MT"/>
                <a:cs typeface="Arial MT"/>
              </a:rPr>
              <a:t>Scaldare </a:t>
            </a:r>
            <a:r>
              <a:rPr sz="816" spc="82" dirty="0">
                <a:latin typeface="Arial MT"/>
                <a:cs typeface="Arial MT"/>
              </a:rPr>
              <a:t>con </a:t>
            </a:r>
            <a:r>
              <a:rPr sz="816" spc="54" dirty="0">
                <a:latin typeface="Arial MT"/>
                <a:cs typeface="Arial MT"/>
              </a:rPr>
              <a:t>le </a:t>
            </a:r>
            <a:r>
              <a:rPr sz="816" spc="82" dirty="0">
                <a:latin typeface="Arial MT"/>
                <a:cs typeface="Arial MT"/>
              </a:rPr>
              <a:t>mani ad </a:t>
            </a:r>
            <a:r>
              <a:rPr sz="816" spc="63" dirty="0">
                <a:latin typeface="Arial MT"/>
                <a:cs typeface="Arial MT"/>
              </a:rPr>
              <a:t>agitare </a:t>
            </a:r>
            <a:r>
              <a:rPr sz="816" spc="73" dirty="0">
                <a:latin typeface="Arial MT"/>
                <a:cs typeface="Arial MT"/>
              </a:rPr>
              <a:t>energicamente </a:t>
            </a:r>
            <a:r>
              <a:rPr sz="816" spc="54" dirty="0">
                <a:latin typeface="Arial MT"/>
                <a:cs typeface="Arial MT"/>
              </a:rPr>
              <a:t>la </a:t>
            </a:r>
            <a:r>
              <a:rPr sz="816" spc="59" dirty="0">
                <a:latin typeface="Arial MT"/>
                <a:cs typeface="Arial MT"/>
              </a:rPr>
              <a:t> </a:t>
            </a:r>
            <a:r>
              <a:rPr sz="816" spc="68" dirty="0">
                <a:latin typeface="Arial MT"/>
                <a:cs typeface="Arial MT"/>
              </a:rPr>
              <a:t>bomboletta</a:t>
            </a:r>
            <a:endParaRPr sz="816">
              <a:latin typeface="Arial MT"/>
              <a:cs typeface="Arial MT"/>
            </a:endParaRPr>
          </a:p>
          <a:p>
            <a:pPr marL="143379" indent="-143955">
              <a:lnSpc>
                <a:spcPts val="879"/>
              </a:lnSpc>
              <a:buAutoNum type="arabicPlain" startAt="3"/>
              <a:tabLst>
                <a:tab pos="143955" algn="l"/>
              </a:tabLst>
            </a:pPr>
            <a:r>
              <a:rPr sz="816" spc="68" dirty="0">
                <a:latin typeface="Arial MT"/>
                <a:cs typeface="Arial MT"/>
              </a:rPr>
              <a:t>Collegare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32" dirty="0">
                <a:latin typeface="Arial MT"/>
                <a:cs typeface="Arial MT"/>
              </a:rPr>
              <a:t>il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68" dirty="0">
                <a:latin typeface="Arial MT"/>
                <a:cs typeface="Arial MT"/>
              </a:rPr>
              <a:t>boccaglio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della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bomboletta</a:t>
            </a:r>
            <a:r>
              <a:rPr sz="816" spc="50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al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distanziatore</a:t>
            </a:r>
            <a:endParaRPr sz="816">
              <a:latin typeface="Arial MT"/>
              <a:cs typeface="Arial MT"/>
            </a:endParaRPr>
          </a:p>
          <a:p>
            <a:pPr marR="555089">
              <a:lnSpc>
                <a:spcPts val="934"/>
              </a:lnSpc>
              <a:spcBef>
                <a:spcPts val="45"/>
              </a:spcBef>
              <a:buAutoNum type="arabicPlain" startAt="3"/>
              <a:tabLst>
                <a:tab pos="143955" algn="l"/>
              </a:tabLst>
            </a:pPr>
            <a:r>
              <a:rPr sz="816" spc="68" dirty="0">
                <a:latin typeface="Arial MT"/>
                <a:cs typeface="Arial MT"/>
              </a:rPr>
              <a:t>Porre</a:t>
            </a:r>
            <a:r>
              <a:rPr sz="816" spc="27" dirty="0">
                <a:latin typeface="Arial MT"/>
                <a:cs typeface="Arial MT"/>
              </a:rPr>
              <a:t> </a:t>
            </a:r>
            <a:r>
              <a:rPr sz="816" spc="32" dirty="0">
                <a:latin typeface="Arial MT"/>
                <a:cs typeface="Arial MT"/>
              </a:rPr>
              <a:t>il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63" dirty="0">
                <a:latin typeface="Arial MT"/>
                <a:cs typeface="Arial MT"/>
              </a:rPr>
              <a:t>distanziatore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tra</a:t>
            </a:r>
            <a:r>
              <a:rPr sz="816" spc="32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le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68" dirty="0">
                <a:latin typeface="Arial MT"/>
                <a:cs typeface="Arial MT"/>
              </a:rPr>
              <a:t>labbra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respirando </a:t>
            </a:r>
            <a:r>
              <a:rPr sz="816" spc="-213" dirty="0">
                <a:latin typeface="Arial MT"/>
                <a:cs typeface="Arial MT"/>
              </a:rPr>
              <a:t> </a:t>
            </a:r>
            <a:r>
              <a:rPr sz="816" spc="77" dirty="0">
                <a:latin typeface="Arial MT"/>
                <a:cs typeface="Arial MT"/>
              </a:rPr>
              <a:t>normalmente</a:t>
            </a:r>
            <a:endParaRPr sz="816">
              <a:latin typeface="Arial MT"/>
              <a:cs typeface="Arial MT"/>
            </a:endParaRPr>
          </a:p>
          <a:p>
            <a:pPr marL="137045" indent="-137045">
              <a:lnSpc>
                <a:spcPts val="884"/>
              </a:lnSpc>
              <a:buAutoNum type="arabicPlain" startAt="3"/>
              <a:tabLst>
                <a:tab pos="137045" algn="l"/>
              </a:tabLst>
            </a:pPr>
            <a:r>
              <a:rPr sz="816" spc="73" dirty="0">
                <a:latin typeface="Arial MT"/>
                <a:cs typeface="Arial MT"/>
              </a:rPr>
              <a:t>Azionare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lo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spray,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un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0" dirty="0">
                <a:latin typeface="Arial MT"/>
                <a:cs typeface="Arial MT"/>
              </a:rPr>
              <a:t>puff,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ed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effettuare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86" dirty="0">
                <a:latin typeface="Arial MT"/>
                <a:cs typeface="Arial MT"/>
              </a:rPr>
              <a:t>5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respiri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con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la</a:t>
            </a:r>
            <a:endParaRPr sz="816">
              <a:latin typeface="Arial MT"/>
              <a:cs typeface="Arial MT"/>
            </a:endParaRPr>
          </a:p>
          <a:p>
            <a:pPr>
              <a:lnSpc>
                <a:spcPts val="934"/>
              </a:lnSpc>
            </a:pPr>
            <a:r>
              <a:rPr sz="816" spc="77" dirty="0">
                <a:latin typeface="Arial MT"/>
                <a:cs typeface="Arial MT"/>
              </a:rPr>
              <a:t>bocca</a:t>
            </a:r>
            <a:endParaRPr sz="816">
              <a:latin typeface="Arial MT"/>
              <a:cs typeface="Arial MT"/>
            </a:endParaRPr>
          </a:p>
          <a:p>
            <a:pPr marR="36277">
              <a:lnSpc>
                <a:spcPts val="934"/>
              </a:lnSpc>
              <a:spcBef>
                <a:spcPts val="45"/>
              </a:spcBef>
              <a:buAutoNum type="arabicPlain" startAt="6"/>
              <a:tabLst>
                <a:tab pos="137045" algn="l"/>
              </a:tabLst>
            </a:pPr>
            <a:r>
              <a:rPr sz="816" spc="68" dirty="0">
                <a:latin typeface="Arial MT"/>
                <a:cs typeface="Arial MT"/>
              </a:rPr>
              <a:t>Aspettare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30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secondi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73" dirty="0">
                <a:latin typeface="Arial MT"/>
                <a:cs typeface="Arial MT"/>
              </a:rPr>
              <a:t>prima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di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63" dirty="0">
                <a:latin typeface="Arial MT"/>
                <a:cs typeface="Arial MT"/>
              </a:rPr>
              <a:t>ripetere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63" dirty="0">
                <a:latin typeface="Arial MT"/>
                <a:cs typeface="Arial MT"/>
              </a:rPr>
              <a:t>l'erogazione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ed </a:t>
            </a:r>
            <a:r>
              <a:rPr sz="816" spc="-213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effettuare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32" dirty="0">
                <a:latin typeface="Arial MT"/>
                <a:cs typeface="Arial MT"/>
              </a:rPr>
              <a:t>il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secondo</a:t>
            </a:r>
            <a:r>
              <a:rPr sz="816" spc="45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puff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91" dirty="0">
                <a:latin typeface="Arial MT"/>
                <a:cs typeface="Arial MT"/>
              </a:rPr>
              <a:t>come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77" dirty="0">
                <a:latin typeface="Arial MT"/>
                <a:cs typeface="Arial MT"/>
              </a:rPr>
              <a:t>sopra</a:t>
            </a:r>
            <a:r>
              <a:rPr sz="816" spc="41" dirty="0">
                <a:latin typeface="Arial MT"/>
                <a:cs typeface="Arial MT"/>
              </a:rPr>
              <a:t> </a:t>
            </a:r>
            <a:r>
              <a:rPr sz="816" spc="59" dirty="0">
                <a:latin typeface="Arial MT"/>
                <a:cs typeface="Arial MT"/>
              </a:rPr>
              <a:t>indicato</a:t>
            </a:r>
            <a:endParaRPr sz="816">
              <a:latin typeface="Arial MT"/>
              <a:cs typeface="Arial MT"/>
            </a:endParaRPr>
          </a:p>
          <a:p>
            <a:pPr marL="143379" indent="-143955">
              <a:lnSpc>
                <a:spcPts val="907"/>
              </a:lnSpc>
              <a:buAutoNum type="arabicPlain" startAt="6"/>
              <a:tabLst>
                <a:tab pos="143955" algn="l"/>
              </a:tabLst>
            </a:pPr>
            <a:r>
              <a:rPr sz="816" spc="73" dirty="0">
                <a:latin typeface="Arial MT"/>
                <a:cs typeface="Arial MT"/>
              </a:rPr>
              <a:t>Sciacquare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54" dirty="0">
                <a:latin typeface="Arial MT"/>
                <a:cs typeface="Arial MT"/>
              </a:rPr>
              <a:t>la</a:t>
            </a:r>
            <a:r>
              <a:rPr sz="816" spc="32" dirty="0">
                <a:latin typeface="Arial MT"/>
                <a:cs typeface="Arial MT"/>
              </a:rPr>
              <a:t> </a:t>
            </a:r>
            <a:r>
              <a:rPr sz="816" spc="77" dirty="0">
                <a:latin typeface="Arial MT"/>
                <a:cs typeface="Arial MT"/>
              </a:rPr>
              <a:t>bocca</a:t>
            </a:r>
            <a:r>
              <a:rPr sz="816" spc="32" dirty="0">
                <a:latin typeface="Arial MT"/>
                <a:cs typeface="Arial MT"/>
              </a:rPr>
              <a:t> </a:t>
            </a:r>
            <a:r>
              <a:rPr sz="816" spc="82" dirty="0">
                <a:latin typeface="Arial MT"/>
                <a:cs typeface="Arial MT"/>
              </a:rPr>
              <a:t>con</a:t>
            </a:r>
            <a:r>
              <a:rPr sz="816" spc="36" dirty="0">
                <a:latin typeface="Arial MT"/>
                <a:cs typeface="Arial MT"/>
              </a:rPr>
              <a:t> </a:t>
            </a:r>
            <a:r>
              <a:rPr sz="816" spc="77" dirty="0">
                <a:latin typeface="Arial MT"/>
                <a:cs typeface="Arial MT"/>
              </a:rPr>
              <a:t>acqua</a:t>
            </a:r>
            <a:endParaRPr sz="816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51984" y="1395672"/>
            <a:ext cx="2554331" cy="812480"/>
            <a:chOff x="3034826" y="592966"/>
            <a:chExt cx="2816860" cy="8959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4826" y="592966"/>
              <a:ext cx="892080" cy="2862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81497" y="1327899"/>
              <a:ext cx="669925" cy="161290"/>
            </a:xfrm>
            <a:custGeom>
              <a:avLst/>
              <a:gdLst/>
              <a:ahLst/>
              <a:cxnLst/>
              <a:rect l="l" t="t" r="r" b="b"/>
              <a:pathLst>
                <a:path w="669925" h="161290">
                  <a:moveTo>
                    <a:pt x="669816" y="0"/>
                  </a:moveTo>
                  <a:lnTo>
                    <a:pt x="0" y="0"/>
                  </a:lnTo>
                  <a:lnTo>
                    <a:pt x="0" y="160796"/>
                  </a:lnTo>
                  <a:lnTo>
                    <a:pt x="669816" y="160796"/>
                  </a:lnTo>
                  <a:lnTo>
                    <a:pt x="669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01672" y="2064684"/>
            <a:ext cx="602306" cy="81962"/>
          </a:xfrm>
          <a:prstGeom prst="rect">
            <a:avLst/>
          </a:prstGeom>
          <a:ln w="5670">
            <a:solidFill>
              <a:srgbClr val="000000"/>
            </a:solidFill>
          </a:ln>
        </p:spPr>
        <p:txBody>
          <a:bodyPr vert="horz" wrap="square" lIns="0" tIns="19002" rIns="0" bIns="0" rtlCol="0">
            <a:spAutoFit/>
          </a:bodyPr>
          <a:lstStyle/>
          <a:p>
            <a:pPr marL="74856">
              <a:spcBef>
                <a:spcPts val="150"/>
              </a:spcBef>
            </a:pPr>
            <a:r>
              <a:rPr sz="408" spc="32" dirty="0">
                <a:latin typeface="Arial MT"/>
                <a:cs typeface="Arial MT"/>
              </a:rPr>
              <a:t>Stesura</a:t>
            </a:r>
            <a:r>
              <a:rPr sz="408" spc="-5" dirty="0">
                <a:latin typeface="Arial MT"/>
                <a:cs typeface="Arial MT"/>
              </a:rPr>
              <a:t> </a:t>
            </a:r>
            <a:r>
              <a:rPr sz="408" spc="32" dirty="0">
                <a:latin typeface="Arial MT"/>
                <a:cs typeface="Arial MT"/>
              </a:rPr>
              <a:t>05/2020</a:t>
            </a:r>
            <a:endParaRPr sz="408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85136" y="976480"/>
            <a:ext cx="4080827" cy="4846090"/>
            <a:chOff x="2519997" y="130691"/>
            <a:chExt cx="4500245" cy="53441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224" y="2407132"/>
              <a:ext cx="989604" cy="4741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43036" y="2913161"/>
              <a:ext cx="186055" cy="146685"/>
            </a:xfrm>
            <a:custGeom>
              <a:avLst/>
              <a:gdLst/>
              <a:ahLst/>
              <a:cxnLst/>
              <a:rect l="l" t="t" r="r" b="b"/>
              <a:pathLst>
                <a:path w="186054" h="146685">
                  <a:moveTo>
                    <a:pt x="185976" y="0"/>
                  </a:moveTo>
                  <a:lnTo>
                    <a:pt x="0" y="0"/>
                  </a:lnTo>
                  <a:lnTo>
                    <a:pt x="0" y="146608"/>
                  </a:lnTo>
                  <a:lnTo>
                    <a:pt x="92988" y="146608"/>
                  </a:lnTo>
                  <a:lnTo>
                    <a:pt x="185976" y="146608"/>
                  </a:lnTo>
                  <a:lnTo>
                    <a:pt x="185976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43036" y="2913161"/>
              <a:ext cx="186055" cy="146685"/>
            </a:xfrm>
            <a:custGeom>
              <a:avLst/>
              <a:gdLst/>
              <a:ahLst/>
              <a:cxnLst/>
              <a:rect l="l" t="t" r="r" b="b"/>
              <a:pathLst>
                <a:path w="186054" h="146685">
                  <a:moveTo>
                    <a:pt x="92988" y="146608"/>
                  </a:moveTo>
                  <a:lnTo>
                    <a:pt x="0" y="146608"/>
                  </a:lnTo>
                  <a:lnTo>
                    <a:pt x="0" y="0"/>
                  </a:lnTo>
                  <a:lnTo>
                    <a:pt x="185976" y="0"/>
                  </a:lnTo>
                  <a:lnTo>
                    <a:pt x="185976" y="146608"/>
                  </a:lnTo>
                  <a:lnTo>
                    <a:pt x="92988" y="146608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02590" y="2885101"/>
              <a:ext cx="195580" cy="151765"/>
            </a:xfrm>
            <a:custGeom>
              <a:avLst/>
              <a:gdLst/>
              <a:ahLst/>
              <a:cxnLst/>
              <a:rect l="l" t="t" r="r" b="b"/>
              <a:pathLst>
                <a:path w="195579" h="151764">
                  <a:moveTo>
                    <a:pt x="195048" y="0"/>
                  </a:moveTo>
                  <a:lnTo>
                    <a:pt x="0" y="0"/>
                  </a:lnTo>
                  <a:lnTo>
                    <a:pt x="0" y="151337"/>
                  </a:lnTo>
                  <a:lnTo>
                    <a:pt x="97524" y="151337"/>
                  </a:lnTo>
                  <a:lnTo>
                    <a:pt x="195048" y="151337"/>
                  </a:lnTo>
                  <a:lnTo>
                    <a:pt x="195048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2590" y="2885101"/>
              <a:ext cx="195580" cy="151765"/>
            </a:xfrm>
            <a:custGeom>
              <a:avLst/>
              <a:gdLst/>
              <a:ahLst/>
              <a:cxnLst/>
              <a:rect l="l" t="t" r="r" b="b"/>
              <a:pathLst>
                <a:path w="195579" h="151764">
                  <a:moveTo>
                    <a:pt x="97524" y="151337"/>
                  </a:moveTo>
                  <a:lnTo>
                    <a:pt x="0" y="151337"/>
                  </a:lnTo>
                  <a:lnTo>
                    <a:pt x="0" y="0"/>
                  </a:lnTo>
                  <a:lnTo>
                    <a:pt x="195048" y="0"/>
                  </a:lnTo>
                  <a:lnTo>
                    <a:pt x="195048" y="151337"/>
                  </a:lnTo>
                  <a:lnTo>
                    <a:pt x="97524" y="151337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9997" y="130691"/>
              <a:ext cx="4500245" cy="5344160"/>
            </a:xfrm>
            <a:custGeom>
              <a:avLst/>
              <a:gdLst/>
              <a:ahLst/>
              <a:cxnLst/>
              <a:rect l="l" t="t" r="r" b="b"/>
              <a:pathLst>
                <a:path w="4500245" h="5344160">
                  <a:moveTo>
                    <a:pt x="0" y="0"/>
                  </a:moveTo>
                  <a:lnTo>
                    <a:pt x="4500003" y="0"/>
                  </a:lnTo>
                  <a:lnTo>
                    <a:pt x="4500003" y="5343842"/>
                  </a:lnTo>
                  <a:lnTo>
                    <a:pt x="0" y="53438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1914" y="1021199"/>
            <a:ext cx="3917870" cy="4490012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5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3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453">
              <a:latin typeface="Times New Roman"/>
              <a:cs typeface="Times New Roman"/>
            </a:endParaRPr>
          </a:p>
          <a:p>
            <a:pPr marL="373706"/>
            <a:r>
              <a:rPr sz="408" b="1" spc="77" dirty="0">
                <a:latin typeface="Arial"/>
                <a:cs typeface="Arial"/>
              </a:rPr>
              <a:t>SOC</a:t>
            </a:r>
            <a:r>
              <a:rPr sz="408" b="1" spc="5" dirty="0">
                <a:latin typeface="Arial"/>
                <a:cs typeface="Arial"/>
              </a:rPr>
              <a:t> </a:t>
            </a:r>
            <a:r>
              <a:rPr sz="408" b="1" spc="45" dirty="0">
                <a:latin typeface="Arial"/>
                <a:cs typeface="Arial"/>
              </a:rPr>
              <a:t>di</a:t>
            </a:r>
            <a:r>
              <a:rPr sz="408" b="1" dirty="0">
                <a:latin typeface="Arial"/>
                <a:cs typeface="Arial"/>
              </a:rPr>
              <a:t> </a:t>
            </a:r>
            <a:r>
              <a:rPr sz="408" b="1" spc="45" dirty="0">
                <a:latin typeface="Arial"/>
                <a:cs typeface="Arial"/>
              </a:rPr>
              <a:t>Pediatria</a:t>
            </a:r>
            <a:endParaRPr sz="408">
              <a:latin typeface="Arial"/>
              <a:cs typeface="Arial"/>
            </a:endParaRPr>
          </a:p>
          <a:p>
            <a:pPr marL="373706">
              <a:spcBef>
                <a:spcPts val="18"/>
              </a:spcBef>
            </a:pPr>
            <a:r>
              <a:rPr sz="408" spc="41" dirty="0">
                <a:latin typeface="Arial MT"/>
                <a:cs typeface="Arial MT"/>
              </a:rPr>
              <a:t>Direttore:</a:t>
            </a:r>
            <a:r>
              <a:rPr sz="408" spc="14" dirty="0">
                <a:latin typeface="Arial MT"/>
                <a:cs typeface="Arial MT"/>
              </a:rPr>
              <a:t> </a:t>
            </a:r>
            <a:r>
              <a:rPr sz="408" spc="50" dirty="0">
                <a:latin typeface="Arial MT"/>
                <a:cs typeface="Arial MT"/>
              </a:rPr>
              <a:t>Dr.Simone</a:t>
            </a:r>
            <a:r>
              <a:rPr sz="408" spc="18" dirty="0">
                <a:latin typeface="Arial MT"/>
                <a:cs typeface="Arial MT"/>
              </a:rPr>
              <a:t> </a:t>
            </a:r>
            <a:r>
              <a:rPr sz="408" spc="50" dirty="0">
                <a:latin typeface="Arial MT"/>
                <a:cs typeface="Arial MT"/>
              </a:rPr>
              <a:t>Rugolotto</a:t>
            </a:r>
            <a:endParaRPr sz="408">
              <a:latin typeface="Arial MT"/>
              <a:cs typeface="Arial MT"/>
            </a:endParaRPr>
          </a:p>
          <a:p>
            <a:pPr marL="373706" marR="2877938">
              <a:lnSpc>
                <a:spcPct val="106200"/>
              </a:lnSpc>
            </a:pPr>
            <a:r>
              <a:rPr sz="317" b="1" spc="68" dirty="0">
                <a:latin typeface="Arial"/>
                <a:cs typeface="Arial"/>
              </a:rPr>
              <a:t>A</a:t>
            </a:r>
            <a:r>
              <a:rPr sz="317" b="1" spc="82" dirty="0">
                <a:latin typeface="Arial"/>
                <a:cs typeface="Arial"/>
              </a:rPr>
              <a:t>m</a:t>
            </a:r>
            <a:r>
              <a:rPr sz="317" b="1" spc="59" dirty="0">
                <a:latin typeface="Arial"/>
                <a:cs typeface="Arial"/>
              </a:rPr>
              <a:t>bu</a:t>
            </a:r>
            <a:r>
              <a:rPr sz="317" b="1" spc="32" dirty="0">
                <a:latin typeface="Arial"/>
                <a:cs typeface="Arial"/>
              </a:rPr>
              <a:t>la</a:t>
            </a:r>
            <a:r>
              <a:rPr sz="317" b="1" spc="45" dirty="0">
                <a:latin typeface="Arial"/>
                <a:cs typeface="Arial"/>
              </a:rPr>
              <a:t>to</a:t>
            </a:r>
            <a:r>
              <a:rPr sz="317" b="1" spc="27" dirty="0">
                <a:latin typeface="Arial"/>
                <a:cs typeface="Arial"/>
              </a:rPr>
              <a:t>ri</a:t>
            </a:r>
            <a:r>
              <a:rPr sz="317" b="1" spc="59" dirty="0">
                <a:latin typeface="Arial"/>
                <a:cs typeface="Arial"/>
              </a:rPr>
              <a:t>o</a:t>
            </a:r>
            <a:r>
              <a:rPr sz="317" b="1" spc="14" dirty="0">
                <a:latin typeface="Arial"/>
                <a:cs typeface="Arial"/>
              </a:rPr>
              <a:t> </a:t>
            </a:r>
            <a:r>
              <a:rPr sz="317" b="1" spc="68" dirty="0">
                <a:latin typeface="Arial"/>
                <a:cs typeface="Arial"/>
              </a:rPr>
              <a:t>A</a:t>
            </a:r>
            <a:r>
              <a:rPr sz="317" b="1" spc="32" dirty="0">
                <a:latin typeface="Arial"/>
                <a:cs typeface="Arial"/>
              </a:rPr>
              <a:t>ller</a:t>
            </a:r>
            <a:r>
              <a:rPr sz="317" b="1" spc="59" dirty="0">
                <a:latin typeface="Arial"/>
                <a:cs typeface="Arial"/>
              </a:rPr>
              <a:t>go</a:t>
            </a:r>
            <a:r>
              <a:rPr sz="317" b="1" spc="18" dirty="0">
                <a:latin typeface="Arial"/>
                <a:cs typeface="Arial"/>
              </a:rPr>
              <a:t>l</a:t>
            </a:r>
            <a:r>
              <a:rPr sz="317" b="1" spc="59" dirty="0">
                <a:latin typeface="Arial"/>
                <a:cs typeface="Arial"/>
              </a:rPr>
              <a:t>og</a:t>
            </a:r>
            <a:r>
              <a:rPr sz="317" b="1" spc="32" dirty="0">
                <a:latin typeface="Arial"/>
                <a:cs typeface="Arial"/>
              </a:rPr>
              <a:t>ic</a:t>
            </a:r>
            <a:r>
              <a:rPr sz="317" b="1" spc="36" dirty="0">
                <a:latin typeface="Arial"/>
                <a:cs typeface="Arial"/>
              </a:rPr>
              <a:t>o  </a:t>
            </a:r>
            <a:r>
              <a:rPr sz="317" b="1" spc="50" dirty="0">
                <a:latin typeface="Arial"/>
                <a:cs typeface="Arial"/>
              </a:rPr>
              <a:t>Pneumologico</a:t>
            </a:r>
            <a:r>
              <a:rPr sz="317" b="1" spc="136" dirty="0">
                <a:latin typeface="Arial"/>
                <a:cs typeface="Arial"/>
              </a:rPr>
              <a:t> </a:t>
            </a:r>
            <a:r>
              <a:rPr sz="317" b="1" spc="41" dirty="0">
                <a:latin typeface="Arial"/>
                <a:cs typeface="Arial"/>
              </a:rPr>
              <a:t>Pediatrico</a:t>
            </a:r>
            <a:endParaRPr sz="317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317">
              <a:latin typeface="Arial"/>
              <a:cs typeface="Arial"/>
            </a:endParaRPr>
          </a:p>
          <a:p>
            <a:pPr marL="165260" algn="ctr"/>
            <a:r>
              <a:rPr sz="771" b="1" spc="118" dirty="0">
                <a:latin typeface="Arial"/>
                <a:cs typeface="Arial"/>
              </a:rPr>
              <a:t>COME</a:t>
            </a:r>
            <a:r>
              <a:rPr sz="771" b="1" spc="36" dirty="0">
                <a:latin typeface="Arial"/>
                <a:cs typeface="Arial"/>
              </a:rPr>
              <a:t> </a:t>
            </a:r>
            <a:r>
              <a:rPr sz="771" b="1" spc="86" dirty="0">
                <a:latin typeface="Arial"/>
                <a:cs typeface="Arial"/>
              </a:rPr>
              <a:t>DISINFETTARE</a:t>
            </a:r>
            <a:r>
              <a:rPr sz="771" b="1" spc="41" dirty="0">
                <a:latin typeface="Arial"/>
                <a:cs typeface="Arial"/>
              </a:rPr>
              <a:t> </a:t>
            </a:r>
            <a:r>
              <a:rPr sz="771" b="1" spc="68" dirty="0">
                <a:latin typeface="Arial"/>
                <a:cs typeface="Arial"/>
              </a:rPr>
              <a:t>IL</a:t>
            </a:r>
            <a:r>
              <a:rPr sz="771" b="1" spc="27" dirty="0">
                <a:latin typeface="Arial"/>
                <a:cs typeface="Arial"/>
              </a:rPr>
              <a:t> </a:t>
            </a:r>
            <a:r>
              <a:rPr sz="771" b="1" spc="82" dirty="0">
                <a:latin typeface="Arial"/>
                <a:cs typeface="Arial"/>
              </a:rPr>
              <a:t>DISTANZIATORE</a:t>
            </a:r>
            <a:endParaRPr sz="771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771">
              <a:latin typeface="Arial"/>
              <a:cs typeface="Arial"/>
            </a:endParaRPr>
          </a:p>
          <a:p>
            <a:pPr marL="373706" marR="522843" algn="just"/>
            <a:r>
              <a:rPr sz="680" spc="63" dirty="0">
                <a:latin typeface="Arial MT"/>
                <a:cs typeface="Arial MT"/>
              </a:rPr>
              <a:t>Si </a:t>
            </a:r>
            <a:r>
              <a:rPr sz="680" spc="77" dirty="0">
                <a:latin typeface="Arial MT"/>
                <a:cs typeface="Arial MT"/>
              </a:rPr>
              <a:t>raccomanda </a:t>
            </a:r>
            <a:r>
              <a:rPr sz="680" spc="54" dirty="0">
                <a:latin typeface="Arial MT"/>
                <a:cs typeface="Arial MT"/>
              </a:rPr>
              <a:t>di </a:t>
            </a:r>
            <a:r>
              <a:rPr sz="680" b="1" spc="63" dirty="0">
                <a:latin typeface="Arial"/>
                <a:cs typeface="Arial"/>
              </a:rPr>
              <a:t>disinfettare </a:t>
            </a:r>
            <a:r>
              <a:rPr sz="680" b="1" spc="73" dirty="0">
                <a:latin typeface="Arial"/>
                <a:cs typeface="Arial"/>
              </a:rPr>
              <a:t>periodicamente </a:t>
            </a:r>
            <a:r>
              <a:rPr sz="680" b="1" spc="36" dirty="0">
                <a:latin typeface="Arial"/>
                <a:cs typeface="Arial"/>
              </a:rPr>
              <a:t>il </a:t>
            </a:r>
            <a:r>
              <a:rPr sz="680" b="1" spc="63" dirty="0">
                <a:latin typeface="Arial"/>
                <a:cs typeface="Arial"/>
              </a:rPr>
              <a:t>distanziatore, </a:t>
            </a:r>
            <a:r>
              <a:rPr sz="680" b="1" spc="-177" dirty="0">
                <a:latin typeface="Arial"/>
                <a:cs typeface="Arial"/>
              </a:rPr>
              <a:t> </a:t>
            </a:r>
            <a:r>
              <a:rPr sz="680" spc="77" dirty="0">
                <a:latin typeface="Arial MT"/>
                <a:cs typeface="Arial MT"/>
              </a:rPr>
              <a:t>almeno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77" dirty="0">
                <a:latin typeface="Arial MT"/>
                <a:cs typeface="Arial MT"/>
              </a:rPr>
              <a:t>una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59" dirty="0">
                <a:latin typeface="Arial MT"/>
                <a:cs typeface="Arial MT"/>
              </a:rPr>
              <a:t>volta</a:t>
            </a:r>
            <a:r>
              <a:rPr sz="680" spc="36" dirty="0">
                <a:latin typeface="Arial MT"/>
                <a:cs typeface="Arial MT"/>
              </a:rPr>
              <a:t> </a:t>
            </a:r>
            <a:r>
              <a:rPr sz="680" spc="82" dirty="0">
                <a:latin typeface="Arial MT"/>
                <a:cs typeface="Arial MT"/>
              </a:rPr>
              <a:t>a</a:t>
            </a:r>
            <a:r>
              <a:rPr sz="680" spc="45" dirty="0">
                <a:latin typeface="Arial MT"/>
                <a:cs typeface="Arial MT"/>
              </a:rPr>
              <a:t> </a:t>
            </a:r>
            <a:r>
              <a:rPr sz="680" spc="63" dirty="0">
                <a:latin typeface="Arial MT"/>
                <a:cs typeface="Arial MT"/>
              </a:rPr>
              <a:t>settimana,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82" dirty="0">
                <a:latin typeface="Arial MT"/>
                <a:cs typeface="Arial MT"/>
              </a:rPr>
              <a:t>o</a:t>
            </a:r>
            <a:r>
              <a:rPr sz="680" spc="45" dirty="0">
                <a:latin typeface="Arial MT"/>
                <a:cs typeface="Arial MT"/>
              </a:rPr>
              <a:t> </a:t>
            </a:r>
            <a:r>
              <a:rPr sz="680" spc="59" dirty="0">
                <a:latin typeface="Arial MT"/>
                <a:cs typeface="Arial MT"/>
              </a:rPr>
              <a:t>più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59" dirty="0">
                <a:latin typeface="Arial MT"/>
                <a:cs typeface="Arial MT"/>
              </a:rPr>
              <a:t>volte</a:t>
            </a:r>
            <a:r>
              <a:rPr sz="680" spc="45" dirty="0">
                <a:latin typeface="Arial MT"/>
                <a:cs typeface="Arial MT"/>
              </a:rPr>
              <a:t> </a:t>
            </a:r>
            <a:r>
              <a:rPr sz="680" spc="77" dirty="0">
                <a:latin typeface="Arial MT"/>
                <a:cs typeface="Arial MT"/>
              </a:rPr>
              <a:t>se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27" dirty="0">
                <a:latin typeface="Arial MT"/>
                <a:cs typeface="Arial MT"/>
              </a:rPr>
              <a:t>il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63" dirty="0">
                <a:latin typeface="Arial MT"/>
                <a:cs typeface="Arial MT"/>
              </a:rPr>
              <a:t>piccolo</a:t>
            </a:r>
            <a:r>
              <a:rPr sz="680" spc="41" dirty="0">
                <a:latin typeface="Arial MT"/>
                <a:cs typeface="Arial MT"/>
              </a:rPr>
              <a:t> </a:t>
            </a:r>
            <a:r>
              <a:rPr sz="680" spc="63" dirty="0">
                <a:latin typeface="Arial MT"/>
                <a:cs typeface="Arial MT"/>
              </a:rPr>
              <a:t>paziente</a:t>
            </a:r>
            <a:r>
              <a:rPr sz="680" spc="45" dirty="0">
                <a:latin typeface="Arial MT"/>
                <a:cs typeface="Arial MT"/>
              </a:rPr>
              <a:t> </a:t>
            </a:r>
            <a:r>
              <a:rPr sz="680" spc="82" dirty="0">
                <a:latin typeface="Arial MT"/>
                <a:cs typeface="Arial MT"/>
              </a:rPr>
              <a:t>è </a:t>
            </a:r>
            <a:r>
              <a:rPr sz="680" spc="-181" dirty="0">
                <a:latin typeface="Arial MT"/>
                <a:cs typeface="Arial MT"/>
              </a:rPr>
              <a:t> </a:t>
            </a:r>
            <a:r>
              <a:rPr sz="680" spc="54" dirty="0">
                <a:latin typeface="Arial MT"/>
                <a:cs typeface="Arial MT"/>
              </a:rPr>
              <a:t>affetto</a:t>
            </a:r>
            <a:r>
              <a:rPr sz="680" spc="36" dirty="0">
                <a:latin typeface="Arial MT"/>
                <a:cs typeface="Arial MT"/>
              </a:rPr>
              <a:t> </a:t>
            </a:r>
            <a:r>
              <a:rPr sz="680" spc="77" dirty="0">
                <a:latin typeface="Arial MT"/>
                <a:cs typeface="Arial MT"/>
              </a:rPr>
              <a:t>da</a:t>
            </a:r>
            <a:r>
              <a:rPr sz="680" spc="36" dirty="0">
                <a:latin typeface="Arial MT"/>
                <a:cs typeface="Arial MT"/>
              </a:rPr>
              <a:t> </a:t>
            </a:r>
            <a:r>
              <a:rPr sz="680" spc="59" dirty="0">
                <a:latin typeface="Arial MT"/>
                <a:cs typeface="Arial MT"/>
              </a:rPr>
              <a:t>infezione</a:t>
            </a:r>
            <a:r>
              <a:rPr sz="680" spc="36" dirty="0">
                <a:latin typeface="Arial MT"/>
                <a:cs typeface="Arial MT"/>
              </a:rPr>
              <a:t> </a:t>
            </a:r>
            <a:r>
              <a:rPr sz="680" spc="54" dirty="0">
                <a:latin typeface="Arial MT"/>
                <a:cs typeface="Arial MT"/>
              </a:rPr>
              <a:t>respiratoria.</a:t>
            </a:r>
            <a:endParaRPr sz="680">
              <a:latin typeface="Arial MT"/>
              <a:cs typeface="Arial MT"/>
            </a:endParaRPr>
          </a:p>
          <a:p>
            <a:pPr>
              <a:spcBef>
                <a:spcPts val="23"/>
              </a:spcBef>
            </a:pPr>
            <a:endParaRPr sz="680">
              <a:latin typeface="Arial MT"/>
              <a:cs typeface="Arial MT"/>
            </a:endParaRPr>
          </a:p>
          <a:p>
            <a:pPr marL="1187913" indent="-102496">
              <a:buAutoNum type="arabicPeriod"/>
              <a:tabLst>
                <a:tab pos="1188488" algn="l"/>
              </a:tabLst>
            </a:pPr>
            <a:r>
              <a:rPr sz="589" spc="95" dirty="0">
                <a:latin typeface="Arial MT"/>
                <a:cs typeface="Arial MT"/>
              </a:rPr>
              <a:t>DOPO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AVER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SCOMPOSTO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LE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68" dirty="0">
                <a:latin typeface="Arial MT"/>
                <a:cs typeface="Arial MT"/>
              </a:rPr>
              <a:t>VARIE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PARTI</a:t>
            </a:r>
            <a:endParaRPr sz="589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spcBef>
                <a:spcPts val="27"/>
              </a:spcBef>
              <a:buAutoNum type="arabicPeriod"/>
            </a:pPr>
            <a:endParaRPr sz="907">
              <a:latin typeface="Arial MT"/>
              <a:cs typeface="Arial MT"/>
            </a:endParaRPr>
          </a:p>
          <a:p>
            <a:pPr marL="1422846" indent="-109981">
              <a:buAutoNum type="arabicPeriod"/>
              <a:tabLst>
                <a:tab pos="1422846" algn="l"/>
              </a:tabLst>
            </a:pPr>
            <a:r>
              <a:rPr sz="589" spc="68" dirty="0">
                <a:latin typeface="Arial MT"/>
                <a:cs typeface="Arial MT"/>
              </a:rPr>
              <a:t>LAVARE</a:t>
            </a:r>
            <a:r>
              <a:rPr sz="589" spc="23" dirty="0">
                <a:latin typeface="Arial MT"/>
                <a:cs typeface="Arial MT"/>
              </a:rPr>
              <a:t> </a:t>
            </a:r>
            <a:r>
              <a:rPr sz="589" spc="95" dirty="0">
                <a:latin typeface="Arial MT"/>
                <a:cs typeface="Arial MT"/>
              </a:rPr>
              <a:t>CON</a:t>
            </a:r>
            <a:r>
              <a:rPr sz="589" spc="-14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ACQUA</a:t>
            </a:r>
            <a:r>
              <a:rPr sz="589" spc="-14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E</a:t>
            </a:r>
            <a:r>
              <a:rPr sz="589" spc="27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SAPONE</a:t>
            </a:r>
            <a:endParaRPr sz="589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AutoNum type="arabicPeriod"/>
            </a:pPr>
            <a:endParaRPr sz="635">
              <a:latin typeface="Arial MT"/>
              <a:cs typeface="Arial MT"/>
            </a:endParaRPr>
          </a:p>
          <a:p>
            <a:pPr marL="373706" marR="495203" algn="just">
              <a:spcBef>
                <a:spcPts val="390"/>
              </a:spcBef>
              <a:buSzPct val="84615"/>
              <a:buAutoNum type="arabicPeriod"/>
              <a:tabLst>
                <a:tab pos="451441" algn="l"/>
              </a:tabLst>
            </a:pPr>
            <a:r>
              <a:rPr sz="589" spc="73" dirty="0">
                <a:latin typeface="Arial MT"/>
                <a:cs typeface="Arial MT"/>
              </a:rPr>
              <a:t>POI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PORLE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68" dirty="0">
                <a:latin typeface="Arial MT"/>
                <a:cs typeface="Arial MT"/>
              </a:rPr>
              <a:t>IN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95" dirty="0">
                <a:latin typeface="Arial MT"/>
                <a:cs typeface="Arial MT"/>
              </a:rPr>
              <a:t>UN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CONTENITORE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DOVE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AVREMO</a:t>
            </a:r>
            <a:r>
              <a:rPr sz="589" spc="27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PREPARATO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UNA </a:t>
            </a:r>
            <a:r>
              <a:rPr sz="589" spc="-154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SOLUZIONE </a:t>
            </a:r>
            <a:r>
              <a:rPr sz="589" spc="63" dirty="0">
                <a:latin typeface="Arial MT"/>
                <a:cs typeface="Arial MT"/>
              </a:rPr>
              <a:t>DI </a:t>
            </a:r>
            <a:r>
              <a:rPr sz="589" spc="91" dirty="0">
                <a:latin typeface="Arial MT"/>
                <a:cs typeface="Arial MT"/>
              </a:rPr>
              <a:t>ACQUA E </a:t>
            </a:r>
            <a:r>
              <a:rPr sz="589" spc="82" dirty="0">
                <a:latin typeface="Arial MT"/>
                <a:cs typeface="Arial MT"/>
              </a:rPr>
              <a:t>SODIO </a:t>
            </a:r>
            <a:r>
              <a:rPr sz="589" spc="77" dirty="0">
                <a:latin typeface="Arial MT"/>
                <a:cs typeface="Arial MT"/>
              </a:rPr>
              <a:t>IPOCLORITO AL </a:t>
            </a:r>
            <a:r>
              <a:rPr sz="589" spc="95" dirty="0">
                <a:latin typeface="Arial MT"/>
                <a:cs typeface="Arial MT"/>
              </a:rPr>
              <a:t>5% </a:t>
            </a:r>
            <a:r>
              <a:rPr sz="589" spc="63" dirty="0">
                <a:latin typeface="Arial MT"/>
                <a:cs typeface="Arial MT"/>
              </a:rPr>
              <a:t>(20 </a:t>
            </a:r>
            <a:r>
              <a:rPr sz="589" spc="68" dirty="0">
                <a:latin typeface="Arial MT"/>
                <a:cs typeface="Arial MT"/>
              </a:rPr>
              <a:t>ml </a:t>
            </a:r>
            <a:r>
              <a:rPr sz="589" spc="50" dirty="0">
                <a:latin typeface="Arial MT"/>
                <a:cs typeface="Arial MT"/>
              </a:rPr>
              <a:t>di </a:t>
            </a:r>
            <a:r>
              <a:rPr sz="589" spc="82" dirty="0">
                <a:latin typeface="Arial MT"/>
                <a:cs typeface="Arial MT"/>
              </a:rPr>
              <a:t>SODIO </a:t>
            </a:r>
            <a:r>
              <a:rPr sz="589" spc="-154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IPOCLORITO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68" dirty="0">
                <a:latin typeface="Arial MT"/>
                <a:cs typeface="Arial MT"/>
              </a:rPr>
              <a:t>IN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1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LITRO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DI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ACQUA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41" dirty="0">
                <a:latin typeface="Arial MT"/>
                <a:cs typeface="Arial MT"/>
              </a:rPr>
              <a:t>).</a:t>
            </a:r>
            <a:endParaRPr sz="589">
              <a:latin typeface="Arial MT"/>
              <a:cs typeface="Arial MT"/>
            </a:endParaRPr>
          </a:p>
          <a:p>
            <a:pPr marL="373706" marR="610367" algn="just">
              <a:spcBef>
                <a:spcPts val="5"/>
              </a:spcBef>
              <a:buSzPct val="84615"/>
              <a:buAutoNum type="arabicPeriod"/>
              <a:tabLst>
                <a:tab pos="451441" algn="l"/>
              </a:tabLst>
            </a:pPr>
            <a:r>
              <a:rPr sz="589" spc="91" dirty="0">
                <a:latin typeface="Arial MT"/>
                <a:cs typeface="Arial MT"/>
              </a:rPr>
              <a:t>TRASCORSO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50" dirty="0">
                <a:latin typeface="Arial MT"/>
                <a:cs typeface="Arial MT"/>
              </a:rPr>
              <a:t>IL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TEMPO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DI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CONTATTO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DICHIARATO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DALLA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DITTA </a:t>
            </a:r>
            <a:r>
              <a:rPr sz="589" spc="-150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PRODUTTRICE</a:t>
            </a:r>
            <a:r>
              <a:rPr sz="589" spc="27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DEL</a:t>
            </a:r>
            <a:r>
              <a:rPr sz="589" spc="9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DISINFETTANTE,</a:t>
            </a:r>
            <a:endParaRPr sz="589">
              <a:latin typeface="Arial MT"/>
              <a:cs typeface="Arial MT"/>
            </a:endParaRPr>
          </a:p>
          <a:p>
            <a:pPr marL="476201" indent="-103071" algn="just">
              <a:lnSpc>
                <a:spcPts val="703"/>
              </a:lnSpc>
              <a:buAutoNum type="arabicPeriod"/>
              <a:tabLst>
                <a:tab pos="476777" algn="l"/>
              </a:tabLst>
            </a:pPr>
            <a:r>
              <a:rPr sz="589" spc="82" dirty="0">
                <a:latin typeface="Arial MT"/>
                <a:cs typeface="Arial MT"/>
              </a:rPr>
              <a:t>RISCIACQUARE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SOTTO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ACQUA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CORRENTE.</a:t>
            </a:r>
            <a:endParaRPr sz="589">
              <a:latin typeface="Arial MT"/>
              <a:cs typeface="Arial MT"/>
            </a:endParaRPr>
          </a:p>
          <a:p>
            <a:pPr marL="490597" indent="-117466" algn="just">
              <a:lnSpc>
                <a:spcPts val="916"/>
              </a:lnSpc>
              <a:buSzPct val="130769"/>
              <a:buAutoNum type="arabicPeriod"/>
              <a:tabLst>
                <a:tab pos="491173" algn="l"/>
              </a:tabLst>
            </a:pPr>
            <a:r>
              <a:rPr sz="589" spc="91" dirty="0">
                <a:latin typeface="Arial MT"/>
                <a:cs typeface="Arial MT"/>
              </a:rPr>
              <a:t>IMMERGERE</a:t>
            </a:r>
            <a:r>
              <a:rPr sz="589" spc="27" dirty="0">
                <a:latin typeface="Arial MT"/>
                <a:cs typeface="Arial MT"/>
              </a:rPr>
              <a:t> </a:t>
            </a:r>
            <a:r>
              <a:rPr sz="589" spc="95" dirty="0">
                <a:latin typeface="Arial MT"/>
                <a:cs typeface="Arial MT"/>
              </a:rPr>
              <a:t>ORA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PER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POCHI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SECONDI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SOLO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54" dirty="0">
                <a:latin typeface="Arial MT"/>
                <a:cs typeface="Arial MT"/>
              </a:rPr>
              <a:t>IL</a:t>
            </a:r>
            <a:r>
              <a:rPr sz="589" spc="9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CILINDRO</a:t>
            </a:r>
            <a:r>
              <a:rPr sz="589" spc="313" dirty="0">
                <a:latin typeface="Arial MT"/>
                <a:cs typeface="Arial MT"/>
              </a:rPr>
              <a:t> </a:t>
            </a:r>
            <a:r>
              <a:rPr sz="589" spc="68" dirty="0">
                <a:latin typeface="Arial MT"/>
                <a:cs typeface="Arial MT"/>
              </a:rPr>
              <a:t>IN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UNA</a:t>
            </a:r>
            <a:endParaRPr sz="589">
              <a:latin typeface="Arial MT"/>
              <a:cs typeface="Arial MT"/>
            </a:endParaRPr>
          </a:p>
          <a:p>
            <a:pPr marL="373706" marR="826299"/>
            <a:r>
              <a:rPr sz="589" spc="82" dirty="0">
                <a:latin typeface="Arial MT"/>
                <a:cs typeface="Arial MT"/>
              </a:rPr>
              <a:t>SOLUZIONE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ACQUOSA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DOVE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AVREMO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95" dirty="0">
                <a:latin typeface="Arial MT"/>
                <a:cs typeface="Arial MT"/>
              </a:rPr>
              <a:t>MESSO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UNA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PICCOLA </a:t>
            </a:r>
            <a:r>
              <a:rPr sz="589" spc="-154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QUANTITA’</a:t>
            </a:r>
            <a:r>
              <a:rPr sz="589" spc="5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DI</a:t>
            </a:r>
            <a:r>
              <a:rPr sz="589" spc="236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DETERSIVO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DA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59" dirty="0">
                <a:latin typeface="Arial MT"/>
                <a:cs typeface="Arial MT"/>
              </a:rPr>
              <a:t>PIATTI</a:t>
            </a:r>
            <a:endParaRPr sz="589">
              <a:latin typeface="Arial MT"/>
              <a:cs typeface="Arial MT"/>
            </a:endParaRPr>
          </a:p>
          <a:p>
            <a:pPr marL="373706" marR="369098">
              <a:spcBef>
                <a:spcPts val="9"/>
              </a:spcBef>
            </a:pPr>
            <a:r>
              <a:rPr sz="499" spc="82" dirty="0">
                <a:latin typeface="Arial MT"/>
                <a:cs typeface="Arial MT"/>
              </a:rPr>
              <a:t>QUESTO</a:t>
            </a:r>
            <a:r>
              <a:rPr sz="499" spc="45" dirty="0">
                <a:latin typeface="Arial MT"/>
                <a:cs typeface="Arial MT"/>
              </a:rPr>
              <a:t> </a:t>
            </a:r>
            <a:r>
              <a:rPr sz="499" spc="77" dirty="0">
                <a:latin typeface="Arial MT"/>
                <a:cs typeface="Arial MT"/>
              </a:rPr>
              <a:t>PER</a:t>
            </a:r>
            <a:r>
              <a:rPr sz="499" spc="45" dirty="0">
                <a:latin typeface="Arial MT"/>
                <a:cs typeface="Arial MT"/>
              </a:rPr>
              <a:t> </a:t>
            </a:r>
            <a:r>
              <a:rPr sz="499" spc="82" dirty="0">
                <a:latin typeface="Arial MT"/>
                <a:cs typeface="Arial MT"/>
              </a:rPr>
              <a:t>CREARE</a:t>
            </a:r>
            <a:r>
              <a:rPr sz="499" spc="45" dirty="0">
                <a:latin typeface="Arial MT"/>
                <a:cs typeface="Arial MT"/>
              </a:rPr>
              <a:t> </a:t>
            </a:r>
            <a:r>
              <a:rPr sz="499" spc="86" dirty="0">
                <a:latin typeface="Arial MT"/>
                <a:cs typeface="Arial MT"/>
              </a:rPr>
              <a:t>UNA</a:t>
            </a:r>
            <a:r>
              <a:rPr sz="499" spc="14" dirty="0">
                <a:latin typeface="Arial MT"/>
                <a:cs typeface="Arial MT"/>
              </a:rPr>
              <a:t> </a:t>
            </a:r>
            <a:r>
              <a:rPr sz="499" spc="86" dirty="0">
                <a:latin typeface="Arial MT"/>
                <a:cs typeface="Arial MT"/>
              </a:rPr>
              <a:t>MEMBRANA</a:t>
            </a:r>
            <a:r>
              <a:rPr sz="499" spc="-27" dirty="0">
                <a:latin typeface="Arial MT"/>
                <a:cs typeface="Arial MT"/>
              </a:rPr>
              <a:t> </a:t>
            </a:r>
            <a:r>
              <a:rPr sz="499" spc="59" dirty="0">
                <a:latin typeface="Arial MT"/>
                <a:cs typeface="Arial MT"/>
              </a:rPr>
              <a:t>ANTISTATICA</a:t>
            </a:r>
            <a:r>
              <a:rPr sz="499" spc="-23" dirty="0">
                <a:latin typeface="Arial MT"/>
                <a:cs typeface="Arial MT"/>
              </a:rPr>
              <a:t> </a:t>
            </a:r>
            <a:r>
              <a:rPr sz="499" spc="63" dirty="0">
                <a:latin typeface="Arial MT"/>
                <a:cs typeface="Arial MT"/>
              </a:rPr>
              <a:t>ALL’INTERNO</a:t>
            </a:r>
            <a:r>
              <a:rPr sz="499" spc="45" dirty="0">
                <a:latin typeface="Arial MT"/>
                <a:cs typeface="Arial MT"/>
              </a:rPr>
              <a:t> </a:t>
            </a:r>
            <a:r>
              <a:rPr sz="499" spc="77" dirty="0">
                <a:latin typeface="Arial MT"/>
                <a:cs typeface="Arial MT"/>
              </a:rPr>
              <a:t>DEL</a:t>
            </a:r>
            <a:r>
              <a:rPr sz="499" spc="23" dirty="0">
                <a:latin typeface="Arial MT"/>
                <a:cs typeface="Arial MT"/>
              </a:rPr>
              <a:t> </a:t>
            </a:r>
            <a:r>
              <a:rPr sz="499" spc="68" dirty="0">
                <a:latin typeface="Arial MT"/>
                <a:cs typeface="Arial MT"/>
              </a:rPr>
              <a:t>CILINDRO </a:t>
            </a:r>
            <a:r>
              <a:rPr sz="499" spc="73" dirty="0">
                <a:latin typeface="Arial MT"/>
                <a:cs typeface="Arial MT"/>
              </a:rPr>
              <a:t> </a:t>
            </a:r>
            <a:r>
              <a:rPr sz="499" spc="82" dirty="0">
                <a:latin typeface="Arial MT"/>
                <a:cs typeface="Arial MT"/>
              </a:rPr>
              <a:t>E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77" dirty="0">
                <a:latin typeface="Arial MT"/>
                <a:cs typeface="Arial MT"/>
              </a:rPr>
              <a:t>PERMETTERE</a:t>
            </a:r>
            <a:r>
              <a:rPr sz="499" spc="5" dirty="0">
                <a:latin typeface="Arial MT"/>
                <a:cs typeface="Arial MT"/>
              </a:rPr>
              <a:t> </a:t>
            </a:r>
            <a:r>
              <a:rPr sz="499" spc="73" dirty="0">
                <a:latin typeface="Arial MT"/>
                <a:cs typeface="Arial MT"/>
              </a:rPr>
              <a:t>ALLA</a:t>
            </a:r>
            <a:r>
              <a:rPr sz="499" spc="9" dirty="0">
                <a:latin typeface="Arial MT"/>
                <a:cs typeface="Arial MT"/>
              </a:rPr>
              <a:t> </a:t>
            </a:r>
            <a:r>
              <a:rPr sz="499" spc="73" dirty="0">
                <a:latin typeface="Arial MT"/>
                <a:cs typeface="Arial MT"/>
              </a:rPr>
              <a:t>POLVERE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73" dirty="0">
                <a:latin typeface="Arial MT"/>
                <a:cs typeface="Arial MT"/>
              </a:rPr>
              <a:t>DEL</a:t>
            </a:r>
            <a:r>
              <a:rPr sz="499" spc="18" dirty="0">
                <a:latin typeface="Arial MT"/>
                <a:cs typeface="Arial MT"/>
              </a:rPr>
              <a:t> </a:t>
            </a:r>
            <a:r>
              <a:rPr sz="499" spc="77" dirty="0">
                <a:latin typeface="Arial MT"/>
                <a:cs typeface="Arial MT"/>
              </a:rPr>
              <a:t>FARMACO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59" dirty="0">
                <a:latin typeface="Arial MT"/>
                <a:cs typeface="Arial MT"/>
              </a:rPr>
              <a:t>DI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86" dirty="0">
                <a:latin typeface="Arial MT"/>
                <a:cs typeface="Arial MT"/>
              </a:rPr>
              <a:t>NON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63" dirty="0">
                <a:latin typeface="Arial MT"/>
                <a:cs typeface="Arial MT"/>
              </a:rPr>
              <a:t>DEPOSITARSI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82" dirty="0">
                <a:latin typeface="Arial MT"/>
                <a:cs typeface="Arial MT"/>
              </a:rPr>
              <a:t>ED</a:t>
            </a:r>
            <a:r>
              <a:rPr sz="499" spc="41" dirty="0">
                <a:latin typeface="Arial MT"/>
                <a:cs typeface="Arial MT"/>
              </a:rPr>
              <a:t> </a:t>
            </a:r>
            <a:r>
              <a:rPr sz="499" spc="77" dirty="0">
                <a:latin typeface="Arial MT"/>
                <a:cs typeface="Arial MT"/>
              </a:rPr>
              <a:t>ENTRARE </a:t>
            </a:r>
            <a:r>
              <a:rPr sz="499" spc="-127" dirty="0">
                <a:latin typeface="Arial MT"/>
                <a:cs typeface="Arial MT"/>
              </a:rPr>
              <a:t> </a:t>
            </a:r>
            <a:r>
              <a:rPr sz="499" spc="54" dirty="0">
                <a:latin typeface="Arial MT"/>
                <a:cs typeface="Arial MT"/>
              </a:rPr>
              <a:t>PIU’</a:t>
            </a:r>
            <a:r>
              <a:rPr sz="499" spc="5" dirty="0">
                <a:latin typeface="Arial MT"/>
                <a:cs typeface="Arial MT"/>
              </a:rPr>
              <a:t> </a:t>
            </a:r>
            <a:r>
              <a:rPr sz="499" spc="73" dirty="0">
                <a:latin typeface="Arial MT"/>
                <a:cs typeface="Arial MT"/>
              </a:rPr>
              <a:t>FACILMENTE</a:t>
            </a:r>
            <a:r>
              <a:rPr sz="499" spc="32" dirty="0">
                <a:latin typeface="Arial MT"/>
                <a:cs typeface="Arial MT"/>
              </a:rPr>
              <a:t> </a:t>
            </a:r>
            <a:r>
              <a:rPr sz="499" spc="73" dirty="0">
                <a:latin typeface="Arial MT"/>
                <a:cs typeface="Arial MT"/>
              </a:rPr>
              <a:t>NEL</a:t>
            </a:r>
            <a:r>
              <a:rPr sz="499" spc="9" dirty="0">
                <a:latin typeface="Arial MT"/>
                <a:cs typeface="Arial MT"/>
              </a:rPr>
              <a:t> </a:t>
            </a:r>
            <a:r>
              <a:rPr sz="499" spc="73" dirty="0">
                <a:latin typeface="Arial MT"/>
                <a:cs typeface="Arial MT"/>
              </a:rPr>
              <a:t>SISTEMA</a:t>
            </a:r>
            <a:r>
              <a:rPr sz="499" spc="-5" dirty="0">
                <a:latin typeface="Arial MT"/>
                <a:cs typeface="Arial MT"/>
              </a:rPr>
              <a:t> </a:t>
            </a:r>
            <a:r>
              <a:rPr sz="499" spc="68" dirty="0">
                <a:latin typeface="Arial MT"/>
                <a:cs typeface="Arial MT"/>
              </a:rPr>
              <a:t>RESPIRATORIO</a:t>
            </a:r>
            <a:r>
              <a:rPr sz="499" spc="32" dirty="0">
                <a:latin typeface="Arial MT"/>
                <a:cs typeface="Arial MT"/>
              </a:rPr>
              <a:t> </a:t>
            </a:r>
            <a:r>
              <a:rPr sz="499" spc="82" dirty="0">
                <a:latin typeface="Arial MT"/>
                <a:cs typeface="Arial MT"/>
              </a:rPr>
              <a:t>DURANTE</a:t>
            </a:r>
            <a:r>
              <a:rPr sz="499" spc="32" dirty="0">
                <a:latin typeface="Arial MT"/>
                <a:cs typeface="Arial MT"/>
              </a:rPr>
              <a:t> </a:t>
            </a:r>
            <a:r>
              <a:rPr sz="499" spc="59" dirty="0">
                <a:latin typeface="Arial MT"/>
                <a:cs typeface="Arial MT"/>
              </a:rPr>
              <a:t>L’ISPIRAZIONE.</a:t>
            </a:r>
            <a:endParaRPr sz="499">
              <a:latin typeface="Arial MT"/>
              <a:cs typeface="Arial MT"/>
            </a:endParaRPr>
          </a:p>
          <a:p>
            <a:pPr marL="373706" marR="378312">
              <a:spcBef>
                <a:spcPts val="18"/>
              </a:spcBef>
              <a:buAutoNum type="arabicPeriod" startAt="7"/>
              <a:tabLst>
                <a:tab pos="476777" algn="l"/>
              </a:tabLst>
            </a:pPr>
            <a:r>
              <a:rPr sz="589" spc="91" dirty="0">
                <a:latin typeface="Arial MT"/>
                <a:cs typeface="Arial MT"/>
              </a:rPr>
              <a:t>SCUOTERE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50" dirty="0">
                <a:latin typeface="Arial MT"/>
                <a:cs typeface="Arial MT"/>
              </a:rPr>
              <a:t>IL</a:t>
            </a:r>
            <a:r>
              <a:rPr sz="589" spc="9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DISPOSITIVO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PER</a:t>
            </a:r>
            <a:r>
              <a:rPr sz="589" spc="45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RIMUOVERE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L’ACQUA</a:t>
            </a:r>
            <a:r>
              <a:rPr sz="589" spc="-5" dirty="0">
                <a:latin typeface="Arial MT"/>
                <a:cs typeface="Arial MT"/>
              </a:rPr>
              <a:t> </a:t>
            </a:r>
            <a:r>
              <a:rPr sz="589" spc="68" dirty="0">
                <a:latin typeface="Arial MT"/>
                <a:cs typeface="Arial MT"/>
              </a:rPr>
              <a:t>IN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ECCESSO. </a:t>
            </a:r>
            <a:r>
              <a:rPr sz="589" spc="-150" dirty="0">
                <a:latin typeface="Arial MT"/>
                <a:cs typeface="Arial MT"/>
              </a:rPr>
              <a:t> </a:t>
            </a:r>
            <a:r>
              <a:rPr sz="589" spc="95" dirty="0">
                <a:latin typeface="Arial MT"/>
                <a:cs typeface="Arial MT"/>
              </a:rPr>
              <a:t>NON</a:t>
            </a:r>
            <a:r>
              <a:rPr sz="589" spc="32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STROFINARE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PER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ASCIUGARE</a:t>
            </a:r>
            <a:endParaRPr sz="589">
              <a:latin typeface="Arial MT"/>
              <a:cs typeface="Arial MT"/>
            </a:endParaRPr>
          </a:p>
          <a:p>
            <a:pPr marL="476201" indent="-103071">
              <a:buAutoNum type="arabicPeriod" startAt="7"/>
              <a:tabLst>
                <a:tab pos="476777" algn="l"/>
              </a:tabLst>
            </a:pPr>
            <a:r>
              <a:rPr sz="589" spc="77" dirty="0">
                <a:latin typeface="Arial MT"/>
                <a:cs typeface="Arial MT"/>
              </a:rPr>
              <a:t>LASCIARE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ASCIUGARE</a:t>
            </a:r>
            <a:r>
              <a:rPr sz="589" spc="5" dirty="0">
                <a:latin typeface="Arial MT"/>
                <a:cs typeface="Arial MT"/>
              </a:rPr>
              <a:t> </a:t>
            </a:r>
            <a:r>
              <a:rPr sz="589" spc="63" dirty="0">
                <a:latin typeface="Arial MT"/>
                <a:cs typeface="Arial MT"/>
              </a:rPr>
              <a:t>ALL’ARIA</a:t>
            </a:r>
            <a:r>
              <a:rPr sz="589" dirty="0">
                <a:latin typeface="Arial MT"/>
                <a:cs typeface="Arial MT"/>
              </a:rPr>
              <a:t> </a:t>
            </a:r>
            <a:r>
              <a:rPr sz="589" spc="68" dirty="0">
                <a:latin typeface="Arial MT"/>
                <a:cs typeface="Arial MT"/>
              </a:rPr>
              <a:t>IN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77" dirty="0">
                <a:latin typeface="Arial MT"/>
                <a:cs typeface="Arial MT"/>
              </a:rPr>
              <a:t>POSIZIONE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VERTICALE.</a:t>
            </a:r>
            <a:endParaRPr sz="589">
              <a:latin typeface="Arial MT"/>
              <a:cs typeface="Arial MT"/>
            </a:endParaRPr>
          </a:p>
          <a:p>
            <a:pPr marL="373706" marR="854514">
              <a:spcBef>
                <a:spcPts val="5"/>
              </a:spcBef>
              <a:buAutoNum type="arabicPeriod" startAt="7"/>
              <a:tabLst>
                <a:tab pos="476777" algn="l"/>
              </a:tabLst>
            </a:pPr>
            <a:r>
              <a:rPr sz="589" spc="77" dirty="0">
                <a:latin typeface="Arial MT"/>
                <a:cs typeface="Arial MT"/>
              </a:rPr>
              <a:t>REINSERIRE</a:t>
            </a:r>
            <a:r>
              <a:rPr sz="589" spc="36" dirty="0">
                <a:latin typeface="Arial MT"/>
                <a:cs typeface="Arial MT"/>
              </a:rPr>
              <a:t> </a:t>
            </a:r>
            <a:r>
              <a:rPr sz="589" spc="50" dirty="0">
                <a:latin typeface="Arial MT"/>
                <a:cs typeface="Arial MT"/>
              </a:rPr>
              <a:t>IL</a:t>
            </a:r>
            <a:r>
              <a:rPr sz="589" spc="14" dirty="0">
                <a:latin typeface="Arial MT"/>
                <a:cs typeface="Arial MT"/>
              </a:rPr>
              <a:t> </a:t>
            </a:r>
            <a:r>
              <a:rPr sz="589" spc="91" dirty="0">
                <a:latin typeface="Arial MT"/>
                <a:cs typeface="Arial MT"/>
              </a:rPr>
              <a:t>CONNETTORE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95" dirty="0">
                <a:latin typeface="Arial MT"/>
                <a:cs typeface="Arial MT"/>
              </a:rPr>
              <a:t>QUANDO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54" dirty="0">
                <a:latin typeface="Arial MT"/>
                <a:cs typeface="Arial MT"/>
              </a:rPr>
              <a:t>IL</a:t>
            </a:r>
            <a:r>
              <a:rPr sz="589" spc="14" dirty="0">
                <a:latin typeface="Arial MT"/>
                <a:cs typeface="Arial MT"/>
              </a:rPr>
              <a:t> </a:t>
            </a:r>
            <a:r>
              <a:rPr sz="589" spc="73" dirty="0">
                <a:latin typeface="Arial MT"/>
                <a:cs typeface="Arial MT"/>
              </a:rPr>
              <a:t>DISPOSITIVO</a:t>
            </a:r>
            <a:r>
              <a:rPr sz="589" spc="41" dirty="0">
                <a:latin typeface="Arial MT"/>
                <a:cs typeface="Arial MT"/>
              </a:rPr>
              <a:t> </a:t>
            </a:r>
            <a:r>
              <a:rPr sz="589" spc="54" dirty="0">
                <a:latin typeface="Arial MT"/>
                <a:cs typeface="Arial MT"/>
              </a:rPr>
              <a:t>E’ </a:t>
            </a:r>
            <a:r>
              <a:rPr sz="589" spc="-150" dirty="0">
                <a:latin typeface="Arial MT"/>
                <a:cs typeface="Arial MT"/>
              </a:rPr>
              <a:t> </a:t>
            </a:r>
            <a:r>
              <a:rPr sz="589" spc="86" dirty="0">
                <a:latin typeface="Arial MT"/>
                <a:cs typeface="Arial MT"/>
              </a:rPr>
              <a:t>COMPLETAMENTE</a:t>
            </a:r>
            <a:r>
              <a:rPr sz="589" spc="-14" dirty="0">
                <a:latin typeface="Arial MT"/>
                <a:cs typeface="Arial MT"/>
              </a:rPr>
              <a:t> </a:t>
            </a:r>
            <a:r>
              <a:rPr sz="589" spc="82" dirty="0">
                <a:latin typeface="Arial MT"/>
                <a:cs typeface="Arial MT"/>
              </a:rPr>
              <a:t>ASCIUTTO</a:t>
            </a:r>
            <a:endParaRPr sz="589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3919" y="2528160"/>
            <a:ext cx="1349868" cy="4888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6472" y="3215264"/>
            <a:ext cx="1135235" cy="5345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2619" y="1149622"/>
            <a:ext cx="943398" cy="3310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1590" y="1063971"/>
            <a:ext cx="5200770" cy="595598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35" dirty="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544" dirty="0">
              <a:latin typeface="Times New Roman"/>
              <a:cs typeface="Times New Roman"/>
            </a:endParaRPr>
          </a:p>
          <a:p>
            <a:pPr marL="385222"/>
            <a:r>
              <a:rPr sz="1050" b="1" spc="-50" dirty="0">
                <a:latin typeface="Arial"/>
                <a:cs typeface="Arial"/>
              </a:rPr>
              <a:t>SOC</a:t>
            </a:r>
            <a:r>
              <a:rPr sz="1050" b="1" spc="-18" dirty="0">
                <a:latin typeface="Arial"/>
                <a:cs typeface="Arial"/>
              </a:rPr>
              <a:t> </a:t>
            </a:r>
            <a:r>
              <a:rPr sz="1050" b="1" spc="-45" dirty="0">
                <a:latin typeface="Arial"/>
                <a:cs typeface="Arial"/>
              </a:rPr>
              <a:t>d</a:t>
            </a:r>
            <a:r>
              <a:rPr sz="1050" b="1" spc="-18" dirty="0">
                <a:latin typeface="Arial"/>
                <a:cs typeface="Arial"/>
              </a:rPr>
              <a:t>i</a:t>
            </a:r>
            <a:r>
              <a:rPr sz="1050" b="1" spc="-23" dirty="0">
                <a:latin typeface="Arial"/>
                <a:cs typeface="Arial"/>
              </a:rPr>
              <a:t> </a:t>
            </a:r>
            <a:r>
              <a:rPr sz="1050" b="1" spc="-41" dirty="0">
                <a:latin typeface="Arial"/>
                <a:cs typeface="Arial"/>
              </a:rPr>
              <a:t>Pe</a:t>
            </a:r>
            <a:r>
              <a:rPr sz="1050" b="1" spc="-50" dirty="0">
                <a:latin typeface="Arial"/>
                <a:cs typeface="Arial"/>
              </a:rPr>
              <a:t>d</a:t>
            </a:r>
            <a:r>
              <a:rPr sz="1050" b="1" spc="-27" dirty="0">
                <a:latin typeface="Arial"/>
                <a:cs typeface="Arial"/>
              </a:rPr>
              <a:t>ia</a:t>
            </a:r>
            <a:r>
              <a:rPr sz="1050" b="1" spc="-32" dirty="0">
                <a:latin typeface="Arial"/>
                <a:cs typeface="Arial"/>
              </a:rPr>
              <a:t>tr</a:t>
            </a:r>
            <a:r>
              <a:rPr sz="1050" b="1" spc="-27" dirty="0">
                <a:latin typeface="Arial"/>
                <a:cs typeface="Arial"/>
              </a:rPr>
              <a:t>ia</a:t>
            </a:r>
            <a:endParaRPr sz="1050" dirty="0">
              <a:latin typeface="Arial"/>
              <a:cs typeface="Arial"/>
            </a:endParaRPr>
          </a:p>
          <a:p>
            <a:pPr marL="385222" marR="2409798">
              <a:lnSpc>
                <a:spcPct val="97300"/>
              </a:lnSpc>
              <a:spcBef>
                <a:spcPts val="23"/>
              </a:spcBef>
            </a:pPr>
            <a:r>
              <a:rPr sz="1050" spc="-32" dirty="0">
                <a:latin typeface="Arial MT"/>
                <a:cs typeface="Arial MT"/>
              </a:rPr>
              <a:t>Dir</a:t>
            </a:r>
            <a:r>
              <a:rPr sz="1050" spc="-27" dirty="0">
                <a:latin typeface="Arial MT"/>
                <a:cs typeface="Arial MT"/>
              </a:rPr>
              <a:t>etto</a:t>
            </a:r>
            <a:r>
              <a:rPr sz="1050" spc="-36" dirty="0">
                <a:latin typeface="Arial MT"/>
                <a:cs typeface="Arial MT"/>
              </a:rPr>
              <a:t>re</a:t>
            </a:r>
            <a:r>
              <a:rPr sz="1050" spc="-18" dirty="0">
                <a:latin typeface="Arial MT"/>
                <a:cs typeface="Arial MT"/>
              </a:rPr>
              <a:t>: </a:t>
            </a:r>
            <a:r>
              <a:rPr sz="1050" spc="-41" dirty="0">
                <a:latin typeface="Arial MT"/>
                <a:cs typeface="Arial MT"/>
              </a:rPr>
              <a:t>Dr</a:t>
            </a:r>
            <a:r>
              <a:rPr sz="1050" spc="-32" dirty="0">
                <a:latin typeface="Arial MT"/>
                <a:cs typeface="Arial MT"/>
              </a:rPr>
              <a:t>.S</a:t>
            </a:r>
            <a:r>
              <a:rPr sz="1050" spc="-41" dirty="0">
                <a:latin typeface="Arial MT"/>
                <a:cs typeface="Arial MT"/>
              </a:rPr>
              <a:t>im</a:t>
            </a:r>
            <a:r>
              <a:rPr sz="1050" spc="-36" dirty="0">
                <a:latin typeface="Arial MT"/>
                <a:cs typeface="Arial MT"/>
              </a:rPr>
              <a:t>one</a:t>
            </a:r>
            <a:r>
              <a:rPr sz="1050" spc="-23" dirty="0">
                <a:latin typeface="Arial MT"/>
                <a:cs typeface="Arial MT"/>
              </a:rPr>
              <a:t> </a:t>
            </a:r>
            <a:r>
              <a:rPr sz="1050" spc="-54" dirty="0">
                <a:latin typeface="Arial MT"/>
                <a:cs typeface="Arial MT"/>
              </a:rPr>
              <a:t>R</a:t>
            </a:r>
            <a:r>
              <a:rPr sz="1050" spc="-36" dirty="0">
                <a:latin typeface="Arial MT"/>
                <a:cs typeface="Arial MT"/>
              </a:rPr>
              <a:t>u</a:t>
            </a:r>
            <a:r>
              <a:rPr sz="1050" spc="-41" dirty="0">
                <a:latin typeface="Arial MT"/>
                <a:cs typeface="Arial MT"/>
              </a:rPr>
              <a:t>g</a:t>
            </a:r>
            <a:r>
              <a:rPr sz="1050" spc="-36" dirty="0">
                <a:latin typeface="Arial MT"/>
                <a:cs typeface="Arial MT"/>
              </a:rPr>
              <a:t>o</a:t>
            </a:r>
            <a:r>
              <a:rPr sz="1050" spc="-23" dirty="0">
                <a:latin typeface="Arial MT"/>
                <a:cs typeface="Arial MT"/>
              </a:rPr>
              <a:t>l</a:t>
            </a:r>
            <a:r>
              <a:rPr sz="1050" spc="-27" dirty="0">
                <a:latin typeface="Arial MT"/>
                <a:cs typeface="Arial MT"/>
              </a:rPr>
              <a:t>ot</a:t>
            </a:r>
            <a:r>
              <a:rPr sz="1050" spc="-23" dirty="0">
                <a:latin typeface="Arial MT"/>
                <a:cs typeface="Arial MT"/>
              </a:rPr>
              <a:t>t</a:t>
            </a:r>
            <a:r>
              <a:rPr sz="1050" spc="-27" dirty="0">
                <a:latin typeface="Arial MT"/>
                <a:cs typeface="Arial MT"/>
              </a:rPr>
              <a:t>o  </a:t>
            </a:r>
            <a:r>
              <a:rPr sz="1050" b="1" spc="-50" dirty="0">
                <a:latin typeface="Arial"/>
                <a:cs typeface="Arial"/>
              </a:rPr>
              <a:t>A</a:t>
            </a:r>
            <a:r>
              <a:rPr sz="1050" b="1" spc="-68" dirty="0">
                <a:latin typeface="Arial"/>
                <a:cs typeface="Arial"/>
              </a:rPr>
              <a:t>m</a:t>
            </a:r>
            <a:r>
              <a:rPr sz="1050" b="1" spc="-45" dirty="0">
                <a:latin typeface="Arial"/>
                <a:cs typeface="Arial"/>
              </a:rPr>
              <a:t>bu</a:t>
            </a:r>
            <a:r>
              <a:rPr sz="1050" b="1" spc="-36" dirty="0">
                <a:latin typeface="Arial"/>
                <a:cs typeface="Arial"/>
              </a:rPr>
              <a:t>lato</a:t>
            </a:r>
            <a:r>
              <a:rPr sz="1050" b="1" spc="-32" dirty="0">
                <a:latin typeface="Arial"/>
                <a:cs typeface="Arial"/>
              </a:rPr>
              <a:t>ri</a:t>
            </a:r>
            <a:r>
              <a:rPr sz="1050" b="1" spc="-45" dirty="0">
                <a:latin typeface="Arial"/>
                <a:cs typeface="Arial"/>
              </a:rPr>
              <a:t>o</a:t>
            </a:r>
            <a:r>
              <a:rPr sz="1050" b="1" spc="-18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A</a:t>
            </a:r>
            <a:r>
              <a:rPr sz="1050" b="1" spc="-32" dirty="0">
                <a:latin typeface="Arial"/>
                <a:cs typeface="Arial"/>
              </a:rPr>
              <a:t>ller</a:t>
            </a:r>
            <a:r>
              <a:rPr sz="1050" b="1" spc="-45" dirty="0">
                <a:latin typeface="Arial"/>
                <a:cs typeface="Arial"/>
              </a:rPr>
              <a:t>go</a:t>
            </a:r>
            <a:r>
              <a:rPr sz="1050" b="1" spc="-27" dirty="0">
                <a:latin typeface="Arial"/>
                <a:cs typeface="Arial"/>
              </a:rPr>
              <a:t>l</a:t>
            </a:r>
            <a:r>
              <a:rPr sz="1050" b="1" spc="-45" dirty="0">
                <a:latin typeface="Arial"/>
                <a:cs typeface="Arial"/>
              </a:rPr>
              <a:t>og</a:t>
            </a:r>
            <a:r>
              <a:rPr sz="1050" b="1" spc="-36" dirty="0">
                <a:latin typeface="Arial"/>
                <a:cs typeface="Arial"/>
              </a:rPr>
              <a:t>ic</a:t>
            </a:r>
            <a:r>
              <a:rPr sz="1050" b="1" spc="-27" dirty="0">
                <a:latin typeface="Arial"/>
                <a:cs typeface="Arial"/>
              </a:rPr>
              <a:t>o  </a:t>
            </a:r>
            <a:r>
              <a:rPr sz="1050" b="1" spc="-45" dirty="0">
                <a:latin typeface="Arial"/>
                <a:cs typeface="Arial"/>
              </a:rPr>
              <a:t>Pneumologico</a:t>
            </a:r>
            <a:r>
              <a:rPr sz="1050" b="1" spc="9" dirty="0">
                <a:latin typeface="Arial"/>
                <a:cs typeface="Arial"/>
              </a:rPr>
              <a:t> </a:t>
            </a:r>
            <a:r>
              <a:rPr sz="1050" b="1" spc="-36" dirty="0">
                <a:latin typeface="Arial"/>
                <a:cs typeface="Arial"/>
              </a:rPr>
              <a:t>Pediatrico</a:t>
            </a:r>
            <a:endParaRPr sz="1050" dirty="0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000" dirty="0">
              <a:latin typeface="Arial"/>
              <a:cs typeface="Arial"/>
            </a:endParaRPr>
          </a:p>
          <a:p>
            <a:pPr marL="776203">
              <a:spcBef>
                <a:spcPts val="5"/>
              </a:spcBef>
            </a:pPr>
            <a:r>
              <a:rPr sz="1600" b="1" spc="-91" dirty="0">
                <a:latin typeface="Arial"/>
                <a:cs typeface="Arial"/>
              </a:rPr>
              <a:t>ALLERGI</a:t>
            </a:r>
            <a:r>
              <a:rPr sz="1600" b="1" spc="-95" dirty="0">
                <a:latin typeface="Arial"/>
                <a:cs typeface="Arial"/>
              </a:rPr>
              <a:t>A</a:t>
            </a:r>
            <a:r>
              <a:rPr sz="1600" b="1" spc="-41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AGL</a:t>
            </a:r>
            <a:r>
              <a:rPr sz="1600" b="1" spc="-41" dirty="0">
                <a:latin typeface="Arial"/>
                <a:cs typeface="Arial"/>
              </a:rPr>
              <a:t>I </a:t>
            </a:r>
            <a:r>
              <a:rPr sz="1600" b="1" spc="-100" dirty="0">
                <a:latin typeface="Arial"/>
                <a:cs typeface="Arial"/>
              </a:rPr>
              <a:t>ACAR</a:t>
            </a:r>
            <a:r>
              <a:rPr sz="1600" b="1" spc="-41" dirty="0">
                <a:latin typeface="Arial"/>
                <a:cs typeface="Arial"/>
              </a:rPr>
              <a:t>I </a:t>
            </a:r>
            <a:r>
              <a:rPr sz="1600" b="1" spc="-91" dirty="0">
                <a:latin typeface="Arial"/>
                <a:cs typeface="Arial"/>
              </a:rPr>
              <a:t>DELL</a:t>
            </a:r>
            <a:r>
              <a:rPr sz="1600" b="1" spc="-95" dirty="0">
                <a:latin typeface="Arial"/>
                <a:cs typeface="Arial"/>
              </a:rPr>
              <a:t>A</a:t>
            </a:r>
            <a:r>
              <a:rPr sz="1600" b="1" spc="-41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POLVERE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85222" marR="338005" algn="just">
              <a:lnSpc>
                <a:spcPts val="788"/>
              </a:lnSpc>
              <a:spcBef>
                <a:spcPts val="748"/>
              </a:spcBef>
            </a:pPr>
            <a:r>
              <a:rPr sz="1200" spc="-32" dirty="0">
                <a:latin typeface="Arial MT"/>
                <a:cs typeface="Arial MT"/>
              </a:rPr>
              <a:t>I </a:t>
            </a:r>
            <a:r>
              <a:rPr sz="1200" spc="-50" dirty="0">
                <a:latin typeface="Arial MT"/>
                <a:cs typeface="Arial MT"/>
              </a:rPr>
              <a:t>cosi </a:t>
            </a:r>
            <a:r>
              <a:rPr sz="1200" spc="-45" dirty="0">
                <a:latin typeface="Arial MT"/>
                <a:cs typeface="Arial MT"/>
              </a:rPr>
              <a:t>detti </a:t>
            </a:r>
            <a:r>
              <a:rPr sz="1200" spc="-50" dirty="0">
                <a:latin typeface="Arial MT"/>
                <a:cs typeface="Arial MT"/>
              </a:rPr>
              <a:t>acari </a:t>
            </a:r>
            <a:r>
              <a:rPr sz="1200" spc="-45" dirty="0">
                <a:latin typeface="Arial MT"/>
                <a:cs typeface="Arial MT"/>
              </a:rPr>
              <a:t>della </a:t>
            </a:r>
            <a:r>
              <a:rPr sz="1200" spc="-50" dirty="0">
                <a:latin typeface="Arial MT"/>
                <a:cs typeface="Arial MT"/>
              </a:rPr>
              <a:t>polvere </a:t>
            </a:r>
            <a:r>
              <a:rPr sz="1200" spc="-41" dirty="0">
                <a:latin typeface="Arial MT"/>
                <a:cs typeface="Arial MT"/>
              </a:rPr>
              <a:t>di </a:t>
            </a:r>
            <a:r>
              <a:rPr sz="1200" spc="-54" dirty="0">
                <a:latin typeface="Arial MT"/>
                <a:cs typeface="Arial MT"/>
              </a:rPr>
              <a:t>casa (dermatophagoides) </a:t>
            </a:r>
            <a:r>
              <a:rPr sz="1200" spc="-59" dirty="0">
                <a:latin typeface="Arial MT"/>
                <a:cs typeface="Arial MT"/>
              </a:rPr>
              <a:t>sono </a:t>
            </a:r>
            <a:r>
              <a:rPr sz="1200" spc="-50" dirty="0">
                <a:latin typeface="Arial MT"/>
                <a:cs typeface="Arial MT"/>
              </a:rPr>
              <a:t>dei microscopici </a:t>
            </a:r>
            <a:r>
              <a:rPr sz="1200" spc="-45" dirty="0">
                <a:latin typeface="Arial MT"/>
                <a:cs typeface="Arial MT"/>
              </a:rPr>
              <a:t>“ragnetti” </a:t>
            </a:r>
            <a:r>
              <a:rPr sz="1200" spc="-41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che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vivono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nelle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polveri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degli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ambienti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dove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si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soggiorna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lungo.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9"/>
              </a:spcBef>
            </a:pPr>
            <a:endParaRPr sz="1200" dirty="0">
              <a:latin typeface="Arial MT"/>
              <a:cs typeface="Arial MT"/>
            </a:endParaRPr>
          </a:p>
          <a:p>
            <a:pPr marL="385222" marR="321882" algn="just">
              <a:lnSpc>
                <a:spcPts val="788"/>
              </a:lnSpc>
            </a:pPr>
            <a:r>
              <a:rPr sz="1200" spc="-63" dirty="0">
                <a:latin typeface="Arial MT"/>
                <a:cs typeface="Arial MT"/>
              </a:rPr>
              <a:t>Camera da </a:t>
            </a:r>
            <a:r>
              <a:rPr sz="1200" spc="-41" dirty="0">
                <a:latin typeface="Arial MT"/>
                <a:cs typeface="Arial MT"/>
              </a:rPr>
              <a:t>letto, </a:t>
            </a:r>
            <a:r>
              <a:rPr sz="1200" spc="-50" dirty="0">
                <a:latin typeface="Arial MT"/>
                <a:cs typeface="Arial MT"/>
              </a:rPr>
              <a:t>materassi, </a:t>
            </a:r>
            <a:r>
              <a:rPr sz="1200" spc="-45" dirty="0">
                <a:latin typeface="Arial MT"/>
                <a:cs typeface="Arial MT"/>
              </a:rPr>
              <a:t>cuscini, </a:t>
            </a:r>
            <a:r>
              <a:rPr sz="1200" spc="-50" dirty="0">
                <a:latin typeface="Arial MT"/>
                <a:cs typeface="Arial MT"/>
              </a:rPr>
              <a:t>tappeti </a:t>
            </a:r>
            <a:r>
              <a:rPr sz="1200" spc="-59" dirty="0">
                <a:latin typeface="Arial MT"/>
                <a:cs typeface="Arial MT"/>
              </a:rPr>
              <a:t>e </a:t>
            </a:r>
            <a:r>
              <a:rPr sz="1200" spc="-50" dirty="0">
                <a:latin typeface="Arial MT"/>
                <a:cs typeface="Arial MT"/>
              </a:rPr>
              <a:t>divani </a:t>
            </a:r>
            <a:r>
              <a:rPr sz="1200" spc="-45" dirty="0">
                <a:latin typeface="Arial MT"/>
                <a:cs typeface="Arial MT"/>
              </a:rPr>
              <a:t>in stoffa </a:t>
            </a:r>
            <a:r>
              <a:rPr sz="1200" spc="-59" dirty="0">
                <a:latin typeface="Arial MT"/>
                <a:cs typeface="Arial MT"/>
              </a:rPr>
              <a:t>sono ad esempio </a:t>
            </a:r>
            <a:r>
              <a:rPr sz="1200" spc="-36" dirty="0">
                <a:latin typeface="Arial MT"/>
                <a:cs typeface="Arial MT"/>
              </a:rPr>
              <a:t>gli </a:t>
            </a:r>
            <a:r>
              <a:rPr sz="1200" spc="-50" dirty="0">
                <a:latin typeface="Arial MT"/>
                <a:cs typeface="Arial MT"/>
              </a:rPr>
              <a:t>ambienti 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ideali </a:t>
            </a:r>
            <a:r>
              <a:rPr sz="1200" spc="-54" dirty="0">
                <a:latin typeface="Arial MT"/>
                <a:cs typeface="Arial MT"/>
              </a:rPr>
              <a:t>per </a:t>
            </a:r>
            <a:r>
              <a:rPr sz="1200" spc="-27" dirty="0">
                <a:latin typeface="Arial MT"/>
                <a:cs typeface="Arial MT"/>
              </a:rPr>
              <a:t>il </a:t>
            </a:r>
            <a:r>
              <a:rPr sz="1200" spc="-45" dirty="0">
                <a:latin typeface="Arial MT"/>
                <a:cs typeface="Arial MT"/>
              </a:rPr>
              <a:t>loro </a:t>
            </a:r>
            <a:r>
              <a:rPr sz="1200" spc="-50" dirty="0">
                <a:latin typeface="Arial MT"/>
                <a:cs typeface="Arial MT"/>
              </a:rPr>
              <a:t>sviluppo; qui trovano </a:t>
            </a:r>
            <a:r>
              <a:rPr sz="1200" spc="-54" dirty="0">
                <a:latin typeface="Arial MT"/>
                <a:cs typeface="Arial MT"/>
              </a:rPr>
              <a:t>sostentamento </a:t>
            </a:r>
            <a:r>
              <a:rPr sz="1200" spc="-50" dirty="0">
                <a:latin typeface="Arial MT"/>
                <a:cs typeface="Arial MT"/>
              </a:rPr>
              <a:t>nutrendosi </a:t>
            </a:r>
            <a:r>
              <a:rPr sz="1200" spc="-41" dirty="0">
                <a:latin typeface="Arial MT"/>
                <a:cs typeface="Arial MT"/>
              </a:rPr>
              <a:t>di </a:t>
            </a:r>
            <a:r>
              <a:rPr sz="1200" spc="-45" dirty="0">
                <a:latin typeface="Arial MT"/>
                <a:cs typeface="Arial MT"/>
              </a:rPr>
              <a:t>residui </a:t>
            </a:r>
            <a:r>
              <a:rPr sz="1200" spc="-59" dirty="0">
                <a:latin typeface="Arial MT"/>
                <a:cs typeface="Arial MT"/>
              </a:rPr>
              <a:t>umani (squame, </a:t>
            </a:r>
            <a:r>
              <a:rPr sz="1200" spc="-54" dirty="0">
                <a:latin typeface="Arial MT"/>
                <a:cs typeface="Arial MT"/>
              </a:rPr>
              <a:t> </a:t>
            </a:r>
            <a:r>
              <a:rPr sz="1200" spc="-36" dirty="0">
                <a:latin typeface="Arial MT"/>
                <a:cs typeface="Arial MT"/>
              </a:rPr>
              <a:t>f</a:t>
            </a:r>
            <a:r>
              <a:rPr sz="1200" spc="-50" dirty="0">
                <a:latin typeface="Arial MT"/>
                <a:cs typeface="Arial MT"/>
              </a:rPr>
              <a:t>or</a:t>
            </a:r>
            <a:r>
              <a:rPr sz="1200" spc="-36" dirty="0">
                <a:latin typeface="Arial MT"/>
                <a:cs typeface="Arial MT"/>
              </a:rPr>
              <a:t>f</a:t>
            </a:r>
            <a:r>
              <a:rPr sz="1200" spc="-45" dirty="0">
                <a:latin typeface="Arial MT"/>
                <a:cs typeface="Arial MT"/>
              </a:rPr>
              <a:t>ore,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mic</a:t>
            </a:r>
            <a:r>
              <a:rPr sz="1200" spc="-45" dirty="0">
                <a:latin typeface="Arial MT"/>
                <a:cs typeface="Arial MT"/>
              </a:rPr>
              <a:t>r</a:t>
            </a:r>
            <a:r>
              <a:rPr sz="1200" spc="-54" dirty="0">
                <a:latin typeface="Arial MT"/>
                <a:cs typeface="Arial MT"/>
              </a:rPr>
              <a:t>osco</a:t>
            </a:r>
            <a:r>
              <a:rPr sz="1200" spc="-63" dirty="0">
                <a:latin typeface="Arial MT"/>
                <a:cs typeface="Arial MT"/>
              </a:rPr>
              <a:t>p</a:t>
            </a:r>
            <a:r>
              <a:rPr sz="1200" spc="-36" dirty="0">
                <a:latin typeface="Arial MT"/>
                <a:cs typeface="Arial MT"/>
              </a:rPr>
              <a:t>ici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36" dirty="0">
                <a:latin typeface="Arial MT"/>
                <a:cs typeface="Arial MT"/>
              </a:rPr>
              <a:t>f</a:t>
            </a:r>
            <a:r>
              <a:rPr sz="1200" spc="-59" dirty="0">
                <a:latin typeface="Arial MT"/>
                <a:cs typeface="Arial MT"/>
              </a:rPr>
              <a:t>ung</a:t>
            </a:r>
            <a:r>
              <a:rPr sz="1200" spc="-63" dirty="0">
                <a:latin typeface="Arial MT"/>
                <a:cs typeface="Arial MT"/>
              </a:rPr>
              <a:t>h</a:t>
            </a:r>
            <a:r>
              <a:rPr sz="1200" spc="-27" dirty="0">
                <a:latin typeface="Arial MT"/>
                <a:cs typeface="Arial MT"/>
              </a:rPr>
              <a:t>i</a:t>
            </a:r>
            <a:r>
              <a:rPr sz="1200" spc="-36" dirty="0">
                <a:latin typeface="Arial MT"/>
                <a:cs typeface="Arial MT"/>
              </a:rPr>
              <a:t>....</a:t>
            </a:r>
            <a:r>
              <a:rPr sz="1200" spc="-32" dirty="0">
                <a:latin typeface="Arial MT"/>
                <a:cs typeface="Arial MT"/>
              </a:rPr>
              <a:t>).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9"/>
              </a:spcBef>
            </a:pPr>
            <a:endParaRPr sz="1200" dirty="0">
              <a:latin typeface="Arial MT"/>
              <a:cs typeface="Arial MT"/>
            </a:endParaRPr>
          </a:p>
          <a:p>
            <a:pPr marL="385222" marR="521115">
              <a:lnSpc>
                <a:spcPts val="788"/>
              </a:lnSpc>
              <a:spcBef>
                <a:spcPts val="5"/>
              </a:spcBef>
            </a:pPr>
            <a:r>
              <a:rPr sz="1200" spc="-45" dirty="0">
                <a:latin typeface="Arial MT"/>
                <a:cs typeface="Arial MT"/>
              </a:rPr>
              <a:t>In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realtà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le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persone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allergiche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sono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sensibili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alle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loro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feci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che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vengono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inalate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con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la </a:t>
            </a:r>
            <a:r>
              <a:rPr sz="1200" spc="-17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polvere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domestica;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per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questo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motivo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in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passato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“la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polvere”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era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ritenuta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causante 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d’allergia.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9"/>
              </a:spcBef>
            </a:pPr>
            <a:endParaRPr sz="1200" dirty="0">
              <a:latin typeface="Arial MT"/>
              <a:cs typeface="Arial MT"/>
            </a:endParaRPr>
          </a:p>
          <a:p>
            <a:pPr marL="385222" marR="423226">
              <a:lnSpc>
                <a:spcPts val="788"/>
              </a:lnSpc>
            </a:pPr>
            <a:r>
              <a:rPr sz="1200" spc="-54" dirty="0">
                <a:latin typeface="Arial MT"/>
                <a:cs typeface="Arial MT"/>
              </a:rPr>
              <a:t>Quindi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la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polvere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causa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allergia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solo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quando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contiene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degli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acari.</a:t>
            </a:r>
            <a:r>
              <a:rPr sz="1200" spc="-32" dirty="0">
                <a:latin typeface="Arial MT"/>
                <a:cs typeface="Arial MT"/>
              </a:rPr>
              <a:t> Il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numero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di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acari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per </a:t>
            </a:r>
            <a:r>
              <a:rPr sz="1200" spc="-177" dirty="0">
                <a:latin typeface="Arial MT"/>
                <a:cs typeface="Arial MT"/>
              </a:rPr>
              <a:t> </a:t>
            </a:r>
            <a:r>
              <a:rPr sz="1200" spc="-63" dirty="0">
                <a:latin typeface="Arial MT"/>
                <a:cs typeface="Arial MT"/>
              </a:rPr>
              <a:t>grammo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polvere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varia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da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2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15.000.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9"/>
              </a:spcBef>
            </a:pPr>
            <a:endParaRPr sz="1200" dirty="0">
              <a:latin typeface="Arial MT"/>
              <a:cs typeface="Arial MT"/>
            </a:endParaRPr>
          </a:p>
          <a:p>
            <a:pPr marL="385222" marR="325913">
              <a:lnSpc>
                <a:spcPts val="788"/>
              </a:lnSpc>
            </a:pPr>
            <a:r>
              <a:rPr sz="1200" spc="-73" dirty="0">
                <a:latin typeface="Arial MT"/>
                <a:cs typeface="Arial MT"/>
              </a:rPr>
              <a:t>A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partire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dai</a:t>
            </a:r>
            <a:r>
              <a:rPr sz="1200" spc="-18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1.500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metri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di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altitudine,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36" dirty="0">
                <a:latin typeface="Arial MT"/>
                <a:cs typeface="Arial MT"/>
              </a:rPr>
              <a:t>gli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acari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sono</a:t>
            </a:r>
            <a:r>
              <a:rPr sz="1200" spc="-18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praticamente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assenti</a:t>
            </a:r>
            <a:r>
              <a:rPr sz="1200" spc="-18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giacché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27" dirty="0">
                <a:latin typeface="Arial MT"/>
                <a:cs typeface="Arial MT"/>
              </a:rPr>
              <a:t>il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clima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è </a:t>
            </a:r>
            <a:r>
              <a:rPr sz="1200" spc="-54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loro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sfavorevole.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9"/>
              </a:spcBef>
            </a:pPr>
            <a:endParaRPr sz="1200" dirty="0">
              <a:latin typeface="Arial MT"/>
              <a:cs typeface="Arial MT"/>
            </a:endParaRPr>
          </a:p>
          <a:p>
            <a:pPr marL="385222" marR="886760">
              <a:lnSpc>
                <a:spcPts val="788"/>
              </a:lnSpc>
            </a:pPr>
            <a:r>
              <a:rPr sz="1200" spc="-32" dirty="0">
                <a:latin typeface="Arial MT"/>
                <a:cs typeface="Arial MT"/>
              </a:rPr>
              <a:t>I </a:t>
            </a:r>
            <a:r>
              <a:rPr sz="1200" spc="-45" dirty="0">
                <a:latin typeface="Arial MT"/>
                <a:cs typeface="Arial MT"/>
              </a:rPr>
              <a:t>valori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ottimali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per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lo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sviluppo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degli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acari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sono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di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25°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77" dirty="0">
                <a:latin typeface="Arial MT"/>
                <a:cs typeface="Arial MT"/>
              </a:rPr>
              <a:t>C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e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73" dirty="0">
                <a:latin typeface="Arial MT"/>
                <a:cs typeface="Arial MT"/>
              </a:rPr>
              <a:t>70%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1" dirty="0">
                <a:latin typeface="Arial MT"/>
                <a:cs typeface="Arial MT"/>
              </a:rPr>
              <a:t>di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umidità. </a:t>
            </a:r>
            <a:r>
              <a:rPr sz="1200" spc="-172" dirty="0">
                <a:latin typeface="Arial MT"/>
                <a:cs typeface="Arial MT"/>
              </a:rPr>
              <a:t> </a:t>
            </a:r>
            <a:r>
              <a:rPr sz="1200" spc="-32" dirty="0">
                <a:latin typeface="Arial MT"/>
                <a:cs typeface="Arial MT"/>
              </a:rPr>
              <a:t>Il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materasso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4" dirty="0">
                <a:latin typeface="Arial MT"/>
                <a:cs typeface="Arial MT"/>
              </a:rPr>
              <a:t>viene</a:t>
            </a:r>
            <a:r>
              <a:rPr sz="1200" spc="-23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colonizzato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dagli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acari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in</a:t>
            </a:r>
            <a:r>
              <a:rPr sz="1200" spc="-27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circa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9" dirty="0">
                <a:latin typeface="Arial MT"/>
                <a:cs typeface="Arial MT"/>
              </a:rPr>
              <a:t>2</a:t>
            </a:r>
            <a:r>
              <a:rPr sz="1200" spc="-32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anni.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14"/>
              </a:spcBef>
            </a:pPr>
            <a:endParaRPr sz="1100" dirty="0">
              <a:latin typeface="Arial MT"/>
              <a:cs typeface="Arial MT"/>
            </a:endParaRPr>
          </a:p>
          <a:p>
            <a:pPr marL="385222"/>
            <a:r>
              <a:rPr sz="1200" b="1" spc="-68" dirty="0">
                <a:latin typeface="Arial"/>
                <a:cs typeface="Arial"/>
              </a:rPr>
              <a:t>Quando</a:t>
            </a:r>
            <a:r>
              <a:rPr sz="1200" b="1" spc="-18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la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9" dirty="0">
                <a:latin typeface="Arial"/>
                <a:cs typeface="Arial"/>
              </a:rPr>
              <a:t>concentrazione</a:t>
            </a:r>
            <a:r>
              <a:rPr sz="1200" b="1" spc="-23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di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acari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9" dirty="0">
                <a:latin typeface="Arial"/>
                <a:cs typeface="Arial"/>
              </a:rPr>
              <a:t>è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4" dirty="0">
                <a:latin typeface="Arial"/>
                <a:cs typeface="Arial"/>
              </a:rPr>
              <a:t>elevata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32" dirty="0">
                <a:latin typeface="Arial"/>
                <a:cs typeface="Arial"/>
              </a:rPr>
              <a:t>i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4" dirty="0">
                <a:latin typeface="Arial"/>
                <a:cs typeface="Arial"/>
              </a:rPr>
              <a:t>sintomi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di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allergia</a:t>
            </a:r>
            <a:r>
              <a:rPr sz="1200" b="1" spc="-23" dirty="0">
                <a:latin typeface="Arial"/>
                <a:cs typeface="Arial"/>
              </a:rPr>
              <a:t> </a:t>
            </a:r>
            <a:r>
              <a:rPr sz="1200" b="1" spc="-68" dirty="0">
                <a:latin typeface="Arial"/>
                <a:cs typeface="Arial"/>
              </a:rPr>
              <a:t>sono</a:t>
            </a:r>
            <a:r>
              <a:rPr sz="1200" b="1" spc="-27" dirty="0">
                <a:latin typeface="Arial"/>
                <a:cs typeface="Arial"/>
              </a:rPr>
              <a:t> </a:t>
            </a:r>
            <a:r>
              <a:rPr sz="1200" b="1" spc="-54" dirty="0">
                <a:latin typeface="Arial"/>
                <a:cs typeface="Arial"/>
              </a:rPr>
              <a:t>più</a:t>
            </a:r>
            <a:r>
              <a:rPr sz="1200" b="1" spc="-23" dirty="0">
                <a:latin typeface="Arial"/>
                <a:cs typeface="Arial"/>
              </a:rPr>
              <a:t> </a:t>
            </a:r>
            <a:r>
              <a:rPr sz="1200" b="1" spc="-54" dirty="0">
                <a:latin typeface="Arial"/>
                <a:cs typeface="Arial"/>
              </a:rPr>
              <a:t>marcati.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544" dirty="0">
              <a:latin typeface="Arial"/>
              <a:cs typeface="Arial"/>
            </a:endParaRPr>
          </a:p>
          <a:p>
            <a:pPr marL="385222">
              <a:spcBef>
                <a:spcPts val="5"/>
              </a:spcBef>
            </a:pPr>
            <a:r>
              <a:rPr sz="680" spc="-54" dirty="0">
                <a:latin typeface="Arial MT"/>
                <a:cs typeface="Arial MT"/>
              </a:rPr>
              <a:t>01/2020</a:t>
            </a:r>
            <a:endParaRPr sz="68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0495" y="1415720"/>
            <a:ext cx="881370" cy="4337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3688" y="1248926"/>
            <a:ext cx="1080120" cy="41096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481"/>
              </a:lnSpc>
              <a:spcBef>
                <a:spcPts val="91"/>
              </a:spcBef>
            </a:pPr>
            <a:r>
              <a:rPr sz="600" b="1" spc="50" dirty="0">
                <a:latin typeface="Arial"/>
                <a:cs typeface="Arial"/>
              </a:rPr>
              <a:t>SOC</a:t>
            </a:r>
            <a:r>
              <a:rPr sz="600" b="1" spc="-18" dirty="0">
                <a:latin typeface="Arial"/>
                <a:cs typeface="Arial"/>
              </a:rPr>
              <a:t> </a:t>
            </a:r>
            <a:r>
              <a:rPr sz="600" b="1" spc="27" dirty="0">
                <a:latin typeface="Arial"/>
                <a:cs typeface="Arial"/>
              </a:rPr>
              <a:t>di</a:t>
            </a:r>
            <a:r>
              <a:rPr sz="600" b="1" spc="-23" dirty="0">
                <a:latin typeface="Arial"/>
                <a:cs typeface="Arial"/>
              </a:rPr>
              <a:t> </a:t>
            </a:r>
            <a:r>
              <a:rPr sz="600" b="1" spc="32" dirty="0">
                <a:latin typeface="Arial"/>
                <a:cs typeface="Arial"/>
              </a:rPr>
              <a:t>Pediatria</a:t>
            </a:r>
            <a:endParaRPr sz="600" dirty="0">
              <a:latin typeface="Arial"/>
              <a:cs typeface="Arial"/>
            </a:endParaRPr>
          </a:p>
          <a:p>
            <a:pPr marL="11516">
              <a:lnSpc>
                <a:spcPts val="476"/>
              </a:lnSpc>
            </a:pPr>
            <a:r>
              <a:rPr sz="600" spc="27" dirty="0">
                <a:latin typeface="Arial MT"/>
                <a:cs typeface="Arial MT"/>
              </a:rPr>
              <a:t>Direttore: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32" dirty="0">
                <a:latin typeface="Arial MT"/>
                <a:cs typeface="Arial MT"/>
              </a:rPr>
              <a:t>Dr.Simone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32" dirty="0">
                <a:latin typeface="Arial MT"/>
                <a:cs typeface="Arial MT"/>
              </a:rPr>
              <a:t>Rugolotto</a:t>
            </a:r>
            <a:endParaRPr sz="600" dirty="0">
              <a:latin typeface="Arial MT"/>
              <a:cs typeface="Arial MT"/>
            </a:endParaRPr>
          </a:p>
          <a:p>
            <a:pPr marL="11516" marR="223993">
              <a:lnSpc>
                <a:spcPts val="381"/>
              </a:lnSpc>
              <a:spcBef>
                <a:spcPts val="9"/>
              </a:spcBef>
            </a:pPr>
            <a:r>
              <a:rPr sz="500" b="1" spc="32" dirty="0">
                <a:latin typeface="Arial"/>
                <a:cs typeface="Arial"/>
              </a:rPr>
              <a:t>Ambulatorio </a:t>
            </a:r>
            <a:r>
              <a:rPr sz="500" b="1" spc="27" dirty="0">
                <a:latin typeface="Arial"/>
                <a:cs typeface="Arial"/>
              </a:rPr>
              <a:t>Allergologico </a:t>
            </a:r>
            <a:r>
              <a:rPr sz="500" b="1" spc="-77" dirty="0">
                <a:latin typeface="Arial"/>
                <a:cs typeface="Arial"/>
              </a:rPr>
              <a:t> </a:t>
            </a:r>
            <a:r>
              <a:rPr sz="500" b="1" spc="36" dirty="0">
                <a:latin typeface="Arial"/>
                <a:cs typeface="Arial"/>
              </a:rPr>
              <a:t>Pneumologico</a:t>
            </a:r>
            <a:r>
              <a:rPr sz="500" b="1" spc="5" dirty="0">
                <a:latin typeface="Arial"/>
                <a:cs typeface="Arial"/>
              </a:rPr>
              <a:t> </a:t>
            </a:r>
            <a:r>
              <a:rPr sz="500" b="1" spc="27" dirty="0">
                <a:latin typeface="Arial"/>
                <a:cs typeface="Arial"/>
              </a:rPr>
              <a:t>Pediatrico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5605" y="1401828"/>
            <a:ext cx="2956253" cy="267508"/>
          </a:xfrm>
          <a:prstGeom prst="rect">
            <a:avLst/>
          </a:prstGeom>
        </p:spPr>
        <p:txBody>
          <a:bodyPr vert="horz" wrap="square" lIns="0" tIns="16699" rIns="0" bIns="0" rtlCol="0">
            <a:spAutoFit/>
          </a:bodyPr>
          <a:lstStyle/>
          <a:p>
            <a:pPr marL="733592" marR="4607" indent="-722652">
              <a:lnSpc>
                <a:spcPts val="562"/>
              </a:lnSpc>
              <a:spcBef>
                <a:spcPts val="131"/>
              </a:spcBef>
            </a:pPr>
            <a:r>
              <a:rPr sz="900" b="1" spc="45" dirty="0">
                <a:latin typeface="Arial"/>
                <a:cs typeface="Arial"/>
              </a:rPr>
              <a:t>COMBATTERE</a:t>
            </a:r>
            <a:r>
              <a:rPr sz="900" b="1" spc="23" dirty="0">
                <a:latin typeface="Arial"/>
                <a:cs typeface="Arial"/>
              </a:rPr>
              <a:t> </a:t>
            </a:r>
            <a:r>
              <a:rPr sz="900" b="1" spc="41" dirty="0">
                <a:latin typeface="Arial"/>
                <a:cs typeface="Arial"/>
              </a:rPr>
              <a:t>GLI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ACARI</a:t>
            </a:r>
            <a:r>
              <a:rPr sz="900" b="1" spc="27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PER</a:t>
            </a:r>
            <a:r>
              <a:rPr sz="900" b="1" spc="32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RIDURRE</a:t>
            </a:r>
            <a:r>
              <a:rPr sz="900" b="1" spc="32" dirty="0">
                <a:latin typeface="Arial"/>
                <a:cs typeface="Arial"/>
              </a:rPr>
              <a:t> </a:t>
            </a:r>
            <a:r>
              <a:rPr sz="900" b="1" spc="50" dirty="0">
                <a:latin typeface="Arial"/>
                <a:cs typeface="Arial"/>
              </a:rPr>
              <a:t>LO</a:t>
            </a:r>
            <a:endParaRPr lang="it-IT" sz="900" b="1" spc="50" dirty="0">
              <a:latin typeface="Arial"/>
              <a:cs typeface="Arial"/>
            </a:endParaRPr>
          </a:p>
          <a:p>
            <a:pPr marL="733592" marR="4607" indent="-722652">
              <a:lnSpc>
                <a:spcPts val="562"/>
              </a:lnSpc>
              <a:spcBef>
                <a:spcPts val="131"/>
              </a:spcBef>
            </a:pPr>
            <a:r>
              <a:rPr sz="900" b="1" spc="27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STIMOLO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ALLERGICO </a:t>
            </a:r>
            <a:r>
              <a:rPr sz="900" b="1" spc="-127" dirty="0">
                <a:latin typeface="Arial"/>
                <a:cs typeface="Arial"/>
              </a:rPr>
              <a:t> </a:t>
            </a:r>
            <a:r>
              <a:rPr sz="900" b="1" spc="41" dirty="0">
                <a:latin typeface="Arial"/>
                <a:cs typeface="Arial"/>
              </a:rPr>
              <a:t>PROFILASSI</a:t>
            </a:r>
            <a:r>
              <a:rPr lang="it-IT" sz="900" b="1" spc="-5" dirty="0">
                <a:latin typeface="Arial"/>
                <a:cs typeface="Arial"/>
              </a:rPr>
              <a:t>  </a:t>
            </a:r>
            <a:r>
              <a:rPr sz="900" b="1" spc="41" dirty="0">
                <a:latin typeface="Arial"/>
                <a:cs typeface="Arial"/>
              </a:rPr>
              <a:t>AMBIENTALE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9752" y="1717952"/>
            <a:ext cx="4752528" cy="4376504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marR="4607">
              <a:spcBef>
                <a:spcPts val="118"/>
              </a:spcBef>
            </a:pPr>
            <a:r>
              <a:rPr sz="900" spc="68" dirty="0">
                <a:latin typeface="Arial MT"/>
                <a:cs typeface="Arial MT"/>
              </a:rPr>
              <a:t>La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profilassi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ambientale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sarà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rivolta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prevalentemente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verso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camera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da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letto </a:t>
            </a:r>
            <a:r>
              <a:rPr sz="900" spc="50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dove </a:t>
            </a:r>
            <a:r>
              <a:rPr sz="900" spc="45" dirty="0">
                <a:latin typeface="Arial MT"/>
                <a:cs typeface="Arial MT"/>
              </a:rPr>
              <a:t>si </a:t>
            </a:r>
            <a:r>
              <a:rPr sz="900" spc="59" dirty="0">
                <a:latin typeface="Arial MT"/>
                <a:cs typeface="Arial MT"/>
              </a:rPr>
              <a:t>concentrano </a:t>
            </a:r>
            <a:r>
              <a:rPr sz="900" spc="54" dirty="0">
                <a:latin typeface="Arial MT"/>
                <a:cs typeface="Arial MT"/>
              </a:rPr>
              <a:t>più acari </a:t>
            </a:r>
            <a:r>
              <a:rPr sz="900" spc="68" dirty="0">
                <a:latin typeface="Arial MT"/>
                <a:cs typeface="Arial MT"/>
              </a:rPr>
              <a:t>e </a:t>
            </a:r>
            <a:r>
              <a:rPr sz="900" spc="63" dirty="0">
                <a:latin typeface="Arial MT"/>
                <a:cs typeface="Arial MT"/>
              </a:rPr>
              <a:t>dove </a:t>
            </a:r>
            <a:r>
              <a:rPr sz="900" spc="23" dirty="0">
                <a:latin typeface="Arial MT"/>
                <a:cs typeface="Arial MT"/>
              </a:rPr>
              <a:t>il </a:t>
            </a:r>
            <a:r>
              <a:rPr sz="900" spc="59" dirty="0">
                <a:latin typeface="Arial MT"/>
                <a:cs typeface="Arial MT"/>
              </a:rPr>
              <a:t>soggetto </a:t>
            </a:r>
            <a:r>
              <a:rPr sz="900" spc="50" dirty="0">
                <a:latin typeface="Arial MT"/>
                <a:cs typeface="Arial MT"/>
              </a:rPr>
              <a:t>trascorre </a:t>
            </a:r>
            <a:r>
              <a:rPr sz="900" spc="63" dirty="0">
                <a:latin typeface="Arial MT"/>
                <a:cs typeface="Arial MT"/>
              </a:rPr>
              <a:t>almeno </a:t>
            </a:r>
            <a:r>
              <a:rPr sz="900" spc="68" dirty="0">
                <a:latin typeface="Arial MT"/>
                <a:cs typeface="Arial MT"/>
              </a:rPr>
              <a:t>un </a:t>
            </a:r>
            <a:r>
              <a:rPr sz="900" spc="54" dirty="0">
                <a:latin typeface="Arial MT"/>
                <a:cs typeface="Arial MT"/>
              </a:rPr>
              <a:t>terzo </a:t>
            </a:r>
            <a:r>
              <a:rPr sz="900" spc="59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della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giornata.</a:t>
            </a:r>
            <a:endParaRPr sz="900" dirty="0">
              <a:latin typeface="Arial MT"/>
              <a:cs typeface="Arial MT"/>
            </a:endParaRPr>
          </a:p>
          <a:p>
            <a:pPr marL="11516" marR="142227">
              <a:spcBef>
                <a:spcPts val="18"/>
              </a:spcBef>
            </a:pPr>
            <a:r>
              <a:rPr sz="900" spc="68" dirty="0">
                <a:latin typeface="Arial MT"/>
                <a:cs typeface="Arial MT"/>
              </a:rPr>
              <a:t>La </a:t>
            </a:r>
            <a:r>
              <a:rPr sz="900" spc="54" dirty="0">
                <a:latin typeface="Arial MT"/>
                <a:cs typeface="Arial MT"/>
              </a:rPr>
              <a:t>nostra attenzione </a:t>
            </a:r>
            <a:r>
              <a:rPr sz="900" spc="59" dirty="0">
                <a:latin typeface="Arial MT"/>
                <a:cs typeface="Arial MT"/>
              </a:rPr>
              <a:t>dovrà esser </a:t>
            </a:r>
            <a:r>
              <a:rPr sz="900" spc="54" dirty="0">
                <a:latin typeface="Arial MT"/>
                <a:cs typeface="Arial MT"/>
              </a:rPr>
              <a:t>poi </a:t>
            </a:r>
            <a:r>
              <a:rPr sz="900" spc="45" dirty="0">
                <a:latin typeface="Arial MT"/>
                <a:cs typeface="Arial MT"/>
              </a:rPr>
              <a:t>rivolta </a:t>
            </a:r>
            <a:r>
              <a:rPr sz="900" spc="68" dirty="0">
                <a:latin typeface="Arial MT"/>
                <a:cs typeface="Arial MT"/>
              </a:rPr>
              <a:t>a </a:t>
            </a:r>
            <a:r>
              <a:rPr sz="900" spc="50" dirty="0">
                <a:latin typeface="Arial MT"/>
                <a:cs typeface="Arial MT"/>
              </a:rPr>
              <a:t>divani, poltrone, </a:t>
            </a:r>
            <a:r>
              <a:rPr sz="900" spc="45" dirty="0">
                <a:latin typeface="Arial MT"/>
                <a:cs typeface="Arial MT"/>
              </a:rPr>
              <a:t>tappeti, </a:t>
            </a:r>
            <a:r>
              <a:rPr sz="900" spc="63" dirty="0">
                <a:latin typeface="Arial MT"/>
                <a:cs typeface="Arial MT"/>
              </a:rPr>
              <a:t>che </a:t>
            </a:r>
            <a:r>
              <a:rPr sz="900" spc="-145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sono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spesso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ricettacolo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polvere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quindi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acari.</a:t>
            </a:r>
            <a:endParaRPr sz="900" dirty="0">
              <a:latin typeface="Arial MT"/>
              <a:cs typeface="Arial MT"/>
            </a:endParaRPr>
          </a:p>
          <a:p>
            <a:pPr marL="11516" marR="42035">
              <a:spcBef>
                <a:spcPts val="14"/>
              </a:spcBef>
            </a:pPr>
            <a:r>
              <a:rPr sz="900" spc="68" dirty="0">
                <a:latin typeface="Arial MT"/>
                <a:cs typeface="Arial MT"/>
              </a:rPr>
              <a:t>La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prevenzione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sarà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73" dirty="0">
                <a:latin typeface="Arial MT"/>
                <a:cs typeface="Arial MT"/>
              </a:rPr>
              <a:t>comunque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attuata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nei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36" dirty="0">
                <a:latin typeface="Arial MT"/>
                <a:cs typeface="Arial MT"/>
              </a:rPr>
              <a:t>limiti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del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possibile,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tenendo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conto </a:t>
            </a:r>
            <a:r>
              <a:rPr sz="900" spc="-141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dell’ambiente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familiare.</a:t>
            </a:r>
            <a:endParaRPr sz="900" dirty="0">
              <a:latin typeface="Arial MT"/>
              <a:cs typeface="Arial MT"/>
            </a:endParaRPr>
          </a:p>
          <a:p>
            <a:pPr marL="11516">
              <a:spcBef>
                <a:spcPts val="14"/>
              </a:spcBef>
            </a:pPr>
            <a:r>
              <a:rPr sz="900" spc="32" dirty="0">
                <a:latin typeface="Arial MT"/>
                <a:cs typeface="Arial MT"/>
              </a:rPr>
              <a:t>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provvedimenti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sicuramente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efficaci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sono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principalmente:</a:t>
            </a:r>
            <a:endParaRPr sz="900" dirty="0">
              <a:latin typeface="Arial MT"/>
              <a:cs typeface="Arial MT"/>
            </a:endParaRPr>
          </a:p>
          <a:p>
            <a:pPr marL="230903" indent="-110557">
              <a:spcBef>
                <a:spcPts val="5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54" dirty="0">
                <a:latin typeface="Arial MT"/>
                <a:cs typeface="Arial MT"/>
              </a:rPr>
              <a:t>eliminare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tutto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ciò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che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tradizionalmente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è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ricettacolo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polvere:</a:t>
            </a:r>
            <a:endParaRPr sz="900" dirty="0">
              <a:latin typeface="Arial MT"/>
              <a:cs typeface="Arial MT"/>
            </a:endParaRPr>
          </a:p>
          <a:p>
            <a:pPr marL="230903" marR="97312">
              <a:spcBef>
                <a:spcPts val="14"/>
              </a:spcBef>
            </a:pPr>
            <a:r>
              <a:rPr sz="900" spc="50" dirty="0">
                <a:latin typeface="Arial MT"/>
                <a:cs typeface="Arial MT"/>
              </a:rPr>
              <a:t>tappeti, </a:t>
            </a:r>
            <a:r>
              <a:rPr sz="900" spc="59" dirty="0">
                <a:latin typeface="Arial MT"/>
                <a:cs typeface="Arial MT"/>
              </a:rPr>
              <a:t>moquette, </a:t>
            </a:r>
            <a:r>
              <a:rPr sz="900" spc="36" dirty="0">
                <a:latin typeface="Arial MT"/>
                <a:cs typeface="Arial MT"/>
              </a:rPr>
              <a:t>libri, </a:t>
            </a:r>
            <a:r>
              <a:rPr sz="900" spc="54" dirty="0">
                <a:latin typeface="Arial MT"/>
                <a:cs typeface="Arial MT"/>
              </a:rPr>
              <a:t>tendaggi </a:t>
            </a:r>
            <a:r>
              <a:rPr sz="900" spc="50" dirty="0">
                <a:latin typeface="Arial MT"/>
                <a:cs typeface="Arial MT"/>
              </a:rPr>
              <a:t>pesanti, </a:t>
            </a:r>
            <a:r>
              <a:rPr sz="900" spc="45" dirty="0">
                <a:latin typeface="Arial MT"/>
                <a:cs typeface="Arial MT"/>
              </a:rPr>
              <a:t>giocattoli in </a:t>
            </a:r>
            <a:r>
              <a:rPr sz="900" spc="59" dirty="0">
                <a:latin typeface="Arial MT"/>
                <a:cs typeface="Arial MT"/>
              </a:rPr>
              <a:t>peluche </a:t>
            </a:r>
            <a:r>
              <a:rPr sz="900" spc="50" dirty="0">
                <a:latin typeface="Arial MT"/>
                <a:cs typeface="Arial MT"/>
              </a:rPr>
              <a:t>(oggetti </a:t>
            </a:r>
            <a:r>
              <a:rPr sz="900" spc="-141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difficilmente </a:t>
            </a:r>
            <a:r>
              <a:rPr sz="900" spc="41" dirty="0">
                <a:latin typeface="Arial MT"/>
                <a:cs typeface="Arial MT"/>
              </a:rPr>
              <a:t>lavabili), </a:t>
            </a:r>
            <a:r>
              <a:rPr sz="900" spc="50" dirty="0">
                <a:latin typeface="Arial MT"/>
                <a:cs typeface="Arial MT"/>
              </a:rPr>
              <a:t>ciò </a:t>
            </a:r>
            <a:r>
              <a:rPr sz="900" spc="68" dirty="0">
                <a:latin typeface="Arial MT"/>
                <a:cs typeface="Arial MT"/>
              </a:rPr>
              <a:t>che non </a:t>
            </a:r>
            <a:r>
              <a:rPr sz="900" spc="45" dirty="0">
                <a:latin typeface="Arial MT"/>
                <a:cs typeface="Arial MT"/>
              </a:rPr>
              <a:t>si </a:t>
            </a:r>
            <a:r>
              <a:rPr sz="900" spc="68" dirty="0">
                <a:latin typeface="Arial MT"/>
                <a:cs typeface="Arial MT"/>
              </a:rPr>
              <a:t>può </a:t>
            </a:r>
            <a:r>
              <a:rPr sz="900" spc="54" dirty="0">
                <a:latin typeface="Arial MT"/>
                <a:cs typeface="Arial MT"/>
              </a:rPr>
              <a:t>eliminare </a:t>
            </a:r>
            <a:r>
              <a:rPr sz="900" spc="45" dirty="0">
                <a:latin typeface="Arial MT"/>
                <a:cs typeface="Arial MT"/>
              </a:rPr>
              <a:t>si </a:t>
            </a:r>
            <a:r>
              <a:rPr sz="900" spc="68" dirty="0">
                <a:latin typeface="Arial MT"/>
                <a:cs typeface="Arial MT"/>
              </a:rPr>
              <a:t>può </a:t>
            </a:r>
            <a:r>
              <a:rPr sz="900" spc="59" dirty="0">
                <a:latin typeface="Arial MT"/>
                <a:cs typeface="Arial MT"/>
              </a:rPr>
              <a:t>chiudere </a:t>
            </a:r>
            <a:r>
              <a:rPr sz="900" spc="63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nell’armadio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o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nelle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vetrine.</a:t>
            </a:r>
            <a:endParaRPr sz="900" dirty="0">
              <a:latin typeface="Arial MT"/>
              <a:cs typeface="Arial MT"/>
            </a:endParaRPr>
          </a:p>
          <a:p>
            <a:pPr marL="230903" marR="196930" indent="-109981">
              <a:lnSpc>
                <a:spcPct val="101600"/>
              </a:lnSpc>
              <a:spcBef>
                <a:spcPts val="9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59" dirty="0">
                <a:latin typeface="Arial MT"/>
                <a:cs typeface="Arial MT"/>
              </a:rPr>
              <a:t>Lavare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lenzuola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una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volta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alla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settimana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in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acqua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calda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(almeno </a:t>
            </a:r>
            <a:r>
              <a:rPr sz="900" spc="-1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60°C).</a:t>
            </a:r>
            <a:endParaRPr sz="900" dirty="0">
              <a:latin typeface="Arial MT"/>
              <a:cs typeface="Arial MT"/>
            </a:endParaRPr>
          </a:p>
          <a:p>
            <a:pPr marL="230903" indent="-110557">
              <a:spcBef>
                <a:spcPts val="5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50" dirty="0">
                <a:latin typeface="Arial MT"/>
                <a:cs typeface="Arial MT"/>
              </a:rPr>
              <a:t>preferire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materassi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cuscini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in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materiale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sintetico,</a:t>
            </a:r>
            <a:endParaRPr sz="900" dirty="0">
              <a:latin typeface="Arial MT"/>
              <a:cs typeface="Arial MT"/>
            </a:endParaRPr>
          </a:p>
          <a:p>
            <a:pPr marL="230903" marR="166411" indent="-109981">
              <a:lnSpc>
                <a:spcPct val="101600"/>
              </a:lnSpc>
              <a:buFont typeface="Lucida Sans Unicode"/>
              <a:buChar char="•"/>
              <a:tabLst>
                <a:tab pos="231479" algn="l"/>
              </a:tabLst>
            </a:pPr>
            <a:r>
              <a:rPr sz="900" spc="59" dirty="0">
                <a:latin typeface="Arial MT"/>
                <a:cs typeface="Arial MT"/>
              </a:rPr>
              <a:t>usare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copri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materassi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copri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cuscini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antiacaro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lavare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anch'essi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 </a:t>
            </a:r>
            <a:r>
              <a:rPr sz="900" spc="-1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frequente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in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acqua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calda,</a:t>
            </a:r>
            <a:endParaRPr sz="900" dirty="0">
              <a:latin typeface="Arial MT"/>
              <a:cs typeface="Arial MT"/>
            </a:endParaRPr>
          </a:p>
          <a:p>
            <a:pPr marL="230903" marR="25336" indent="-109981">
              <a:lnSpc>
                <a:spcPts val="662"/>
              </a:lnSpc>
              <a:spcBef>
                <a:spcPts val="23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36" dirty="0">
                <a:latin typeface="Arial MT"/>
                <a:cs typeface="Arial MT"/>
              </a:rPr>
              <a:t>gli </a:t>
            </a:r>
            <a:r>
              <a:rPr sz="900" spc="50" dirty="0">
                <a:latin typeface="Arial MT"/>
                <a:cs typeface="Arial MT"/>
              </a:rPr>
              <a:t>acari prolificano </a:t>
            </a:r>
            <a:r>
              <a:rPr sz="900" spc="77" dirty="0">
                <a:latin typeface="Arial MT"/>
                <a:cs typeface="Arial MT"/>
              </a:rPr>
              <a:t>meno </a:t>
            </a:r>
            <a:r>
              <a:rPr sz="900" spc="68" dirty="0">
                <a:latin typeface="Arial MT"/>
                <a:cs typeface="Arial MT"/>
              </a:rPr>
              <a:t>a </a:t>
            </a:r>
            <a:r>
              <a:rPr sz="900" spc="59" dirty="0">
                <a:latin typeface="Arial MT"/>
                <a:cs typeface="Arial MT"/>
              </a:rPr>
              <a:t>temperature </a:t>
            </a:r>
            <a:r>
              <a:rPr sz="900" spc="41" dirty="0">
                <a:latin typeface="Arial MT"/>
                <a:cs typeface="Arial MT"/>
              </a:rPr>
              <a:t>inferiori </a:t>
            </a:r>
            <a:r>
              <a:rPr sz="900" spc="45" dirty="0">
                <a:latin typeface="Arial MT"/>
                <a:cs typeface="Arial MT"/>
              </a:rPr>
              <a:t>ai </a:t>
            </a:r>
            <a:r>
              <a:rPr sz="900" spc="59" dirty="0">
                <a:latin typeface="Arial MT"/>
                <a:cs typeface="Arial MT"/>
              </a:rPr>
              <a:t>18°C, cercare </a:t>
            </a:r>
            <a:r>
              <a:rPr sz="900" spc="50" dirty="0">
                <a:latin typeface="Arial MT"/>
                <a:cs typeface="Arial MT"/>
              </a:rPr>
              <a:t>quindi </a:t>
            </a:r>
            <a:r>
              <a:rPr sz="900" spc="-141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non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mantenere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stanza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eccessivamente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calda,</a:t>
            </a:r>
            <a:endParaRPr sz="900" dirty="0">
              <a:latin typeface="Arial MT"/>
              <a:cs typeface="Arial MT"/>
            </a:endParaRPr>
          </a:p>
          <a:p>
            <a:pPr marL="230903" indent="-110557">
              <a:lnSpc>
                <a:spcPts val="639"/>
              </a:lnSpc>
              <a:buFont typeface="Lucida Sans Unicode"/>
              <a:buChar char="•"/>
              <a:tabLst>
                <a:tab pos="231479" algn="l"/>
              </a:tabLst>
            </a:pPr>
            <a:r>
              <a:rPr sz="900" spc="45" dirty="0">
                <a:latin typeface="Arial MT"/>
                <a:cs typeface="Arial MT"/>
              </a:rPr>
              <a:t>vietati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36" dirty="0">
                <a:latin typeface="Arial MT"/>
                <a:cs typeface="Arial MT"/>
              </a:rPr>
              <a:t>gli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umidificatori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ed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27" dirty="0">
                <a:latin typeface="Arial MT"/>
                <a:cs typeface="Arial MT"/>
              </a:rPr>
              <a:t>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panni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umidi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sopra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27" dirty="0">
                <a:latin typeface="Arial MT"/>
                <a:cs typeface="Arial MT"/>
              </a:rPr>
              <a:t>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termosifoni,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se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possibile</a:t>
            </a:r>
            <a:endParaRPr sz="900" dirty="0">
              <a:latin typeface="Arial MT"/>
              <a:cs typeface="Arial MT"/>
            </a:endParaRPr>
          </a:p>
          <a:p>
            <a:pPr marL="230903">
              <a:spcBef>
                <a:spcPts val="9"/>
              </a:spcBef>
            </a:pPr>
            <a:r>
              <a:rPr sz="900" spc="59" dirty="0">
                <a:latin typeface="Arial MT"/>
                <a:cs typeface="Arial MT"/>
              </a:rPr>
              <a:t>abbassare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l’umidità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relativa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sotto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23" dirty="0">
                <a:latin typeface="Arial MT"/>
                <a:cs typeface="Arial MT"/>
              </a:rPr>
              <a:t>il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40-50%,</a:t>
            </a:r>
            <a:endParaRPr sz="900" dirty="0">
              <a:latin typeface="Arial MT"/>
              <a:cs typeface="Arial MT"/>
            </a:endParaRPr>
          </a:p>
          <a:p>
            <a:pPr marL="230903" indent="-110557">
              <a:spcBef>
                <a:spcPts val="5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50" dirty="0">
                <a:latin typeface="Arial MT"/>
                <a:cs typeface="Arial MT"/>
              </a:rPr>
              <a:t>preferire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27" dirty="0">
                <a:latin typeface="Arial MT"/>
                <a:cs typeface="Arial MT"/>
              </a:rPr>
              <a:t>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pavimenti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in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legno,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marmo,</a:t>
            </a:r>
            <a:r>
              <a:rPr sz="900" spc="45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ceramica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linoleum,</a:t>
            </a:r>
            <a:endParaRPr sz="900" dirty="0">
              <a:latin typeface="Arial MT"/>
              <a:cs typeface="Arial MT"/>
            </a:endParaRPr>
          </a:p>
          <a:p>
            <a:pPr marL="230903" marR="112285" indent="-109981">
              <a:lnSpc>
                <a:spcPct val="101600"/>
              </a:lnSpc>
              <a:buFont typeface="Lucida Sans Unicode"/>
              <a:buChar char="•"/>
              <a:tabLst>
                <a:tab pos="231479" algn="l"/>
              </a:tabLst>
            </a:pPr>
            <a:r>
              <a:rPr sz="900" spc="54" dirty="0">
                <a:latin typeface="Arial MT"/>
                <a:cs typeface="Arial MT"/>
              </a:rPr>
              <a:t>arieggiare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27" dirty="0">
                <a:latin typeface="Arial MT"/>
                <a:cs typeface="Arial MT"/>
              </a:rPr>
              <a:t>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1" dirty="0">
                <a:latin typeface="Arial MT"/>
                <a:cs typeface="Arial MT"/>
              </a:rPr>
              <a:t>locali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per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almeno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20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minuti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al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giorno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ed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esporre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al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sole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la </a:t>
            </a:r>
            <a:r>
              <a:rPr sz="900" spc="-1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biancheria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da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letto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nelle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giornate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asciutte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anche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se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fredde,</a:t>
            </a:r>
            <a:endParaRPr sz="900" dirty="0">
              <a:latin typeface="Arial MT"/>
              <a:cs typeface="Arial MT"/>
            </a:endParaRPr>
          </a:p>
          <a:p>
            <a:pPr marL="230903" indent="-110557">
              <a:spcBef>
                <a:spcPts val="9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59" dirty="0">
                <a:latin typeface="Arial MT"/>
                <a:cs typeface="Arial MT"/>
              </a:rPr>
              <a:t>spolverare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con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panno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umido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(in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77" dirty="0">
                <a:latin typeface="Arial MT"/>
                <a:cs typeface="Arial MT"/>
              </a:rPr>
              <a:t>modo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da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non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sollevare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polvere),</a:t>
            </a:r>
            <a:endParaRPr sz="900" dirty="0">
              <a:latin typeface="Arial MT"/>
              <a:cs typeface="Arial MT"/>
            </a:endParaRPr>
          </a:p>
          <a:p>
            <a:pPr marL="230903" marR="48369">
              <a:spcBef>
                <a:spcPts val="9"/>
              </a:spcBef>
            </a:pPr>
            <a:r>
              <a:rPr sz="900" spc="54" dirty="0">
                <a:latin typeface="Arial MT"/>
                <a:cs typeface="Arial MT"/>
              </a:rPr>
              <a:t>lavare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spesso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27" dirty="0">
                <a:latin typeface="Arial MT"/>
                <a:cs typeface="Arial MT"/>
              </a:rPr>
              <a:t>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pavimenti.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E’</a:t>
            </a:r>
            <a:r>
              <a:rPr sz="900" spc="9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preferibile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che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operazioni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pulizia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non </a:t>
            </a:r>
            <a:r>
              <a:rPr sz="900" spc="-1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vengano </a:t>
            </a:r>
            <a:r>
              <a:rPr sz="900" spc="50" dirty="0">
                <a:latin typeface="Arial MT"/>
                <a:cs typeface="Arial MT"/>
              </a:rPr>
              <a:t>effettuate </a:t>
            </a:r>
            <a:r>
              <a:rPr sz="900" spc="45" dirty="0">
                <a:latin typeface="Arial MT"/>
                <a:cs typeface="Arial MT"/>
              </a:rPr>
              <a:t>in </a:t>
            </a:r>
            <a:r>
              <a:rPr sz="900" spc="59" dirty="0">
                <a:latin typeface="Arial MT"/>
                <a:cs typeface="Arial MT"/>
              </a:rPr>
              <a:t>presenza </a:t>
            </a:r>
            <a:r>
              <a:rPr sz="900" spc="54" dirty="0">
                <a:latin typeface="Arial MT"/>
                <a:cs typeface="Arial MT"/>
              </a:rPr>
              <a:t>del </a:t>
            </a:r>
            <a:r>
              <a:rPr sz="900" spc="59" dirty="0">
                <a:latin typeface="Arial MT"/>
                <a:cs typeface="Arial MT"/>
              </a:rPr>
              <a:t>soggetto </a:t>
            </a:r>
            <a:r>
              <a:rPr sz="900" spc="45" dirty="0">
                <a:latin typeface="Arial MT"/>
                <a:cs typeface="Arial MT"/>
              </a:rPr>
              <a:t>allergico; </a:t>
            </a:r>
            <a:r>
              <a:rPr sz="900" spc="68" dirty="0">
                <a:latin typeface="Arial MT"/>
                <a:cs typeface="Arial MT"/>
              </a:rPr>
              <a:t>se non è </a:t>
            </a:r>
            <a:r>
              <a:rPr sz="900" spc="73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possibile,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almeno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usare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una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mascherina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protettiva.</a:t>
            </a:r>
            <a:endParaRPr sz="900" dirty="0">
              <a:latin typeface="Arial MT"/>
              <a:cs typeface="Arial MT"/>
            </a:endParaRPr>
          </a:p>
          <a:p>
            <a:pPr marL="230903" marR="339157" indent="-109981">
              <a:lnSpc>
                <a:spcPct val="101600"/>
              </a:lnSpc>
              <a:spcBef>
                <a:spcPts val="9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45" dirty="0">
                <a:latin typeface="Arial MT"/>
                <a:cs typeface="Arial MT"/>
              </a:rPr>
              <a:t>utilizzare </a:t>
            </a:r>
            <a:r>
              <a:rPr sz="900" spc="68" dirty="0">
                <a:latin typeface="Arial MT"/>
                <a:cs typeface="Arial MT"/>
              </a:rPr>
              <a:t>spesso </a:t>
            </a:r>
            <a:r>
              <a:rPr sz="900" spc="50" dirty="0">
                <a:latin typeface="Arial MT"/>
                <a:cs typeface="Arial MT"/>
              </a:rPr>
              <a:t>l’aspirapolvere </a:t>
            </a:r>
            <a:r>
              <a:rPr sz="900" spc="45" dirty="0">
                <a:latin typeface="Arial MT"/>
                <a:cs typeface="Arial MT"/>
              </a:rPr>
              <a:t>in </a:t>
            </a:r>
            <a:r>
              <a:rPr sz="900" spc="50" dirty="0">
                <a:latin typeface="Arial MT"/>
                <a:cs typeface="Arial MT"/>
              </a:rPr>
              <a:t>particolare sulle </a:t>
            </a:r>
            <a:r>
              <a:rPr sz="900" spc="54" dirty="0">
                <a:latin typeface="Arial MT"/>
                <a:cs typeface="Arial MT"/>
              </a:rPr>
              <a:t>cuciture </a:t>
            </a:r>
            <a:r>
              <a:rPr sz="900" spc="50" dirty="0">
                <a:latin typeface="Arial MT"/>
                <a:cs typeface="Arial MT"/>
              </a:rPr>
              <a:t>dei </a:t>
            </a:r>
            <a:r>
              <a:rPr sz="900" spc="-141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materassi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divani,</a:t>
            </a:r>
            <a:endParaRPr sz="900" dirty="0">
              <a:latin typeface="Arial MT"/>
              <a:cs typeface="Arial MT"/>
            </a:endParaRPr>
          </a:p>
          <a:p>
            <a:pPr marL="230903" marR="144530" indent="-109981">
              <a:lnSpc>
                <a:spcPts val="662"/>
              </a:lnSpc>
              <a:spcBef>
                <a:spcPts val="18"/>
              </a:spcBef>
              <a:buFont typeface="Lucida Sans Unicode"/>
              <a:buChar char="•"/>
              <a:tabLst>
                <a:tab pos="231479" algn="l"/>
              </a:tabLst>
            </a:pPr>
            <a:r>
              <a:rPr sz="900" spc="54" dirty="0">
                <a:latin typeface="Arial MT"/>
                <a:cs typeface="Arial MT"/>
              </a:rPr>
              <a:t>esistono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in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commercio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agenti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chimici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(acaricidi)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che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possono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63" dirty="0">
                <a:latin typeface="Arial MT"/>
                <a:cs typeface="Arial MT"/>
              </a:rPr>
              <a:t>essere </a:t>
            </a:r>
            <a:r>
              <a:rPr sz="900" spc="-141" dirty="0">
                <a:latin typeface="Arial MT"/>
                <a:cs typeface="Arial MT"/>
              </a:rPr>
              <a:t> </a:t>
            </a:r>
            <a:r>
              <a:rPr sz="900" spc="41" dirty="0">
                <a:latin typeface="Arial MT"/>
                <a:cs typeface="Arial MT"/>
              </a:rPr>
              <a:t>utilizzati</a:t>
            </a:r>
            <a:r>
              <a:rPr sz="900" spc="27" dirty="0">
                <a:latin typeface="Arial MT"/>
                <a:cs typeface="Arial MT"/>
              </a:rPr>
              <a:t> </a:t>
            </a:r>
            <a:r>
              <a:rPr sz="900" spc="77" dirty="0">
                <a:latin typeface="Arial MT"/>
                <a:cs typeface="Arial MT"/>
              </a:rPr>
              <a:t>come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coadiuvante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alla</a:t>
            </a:r>
            <a:r>
              <a:rPr sz="900" spc="32" dirty="0">
                <a:latin typeface="Arial MT"/>
                <a:cs typeface="Arial MT"/>
              </a:rPr>
              <a:t> </a:t>
            </a:r>
            <a:r>
              <a:rPr sz="900" spc="59" dirty="0">
                <a:latin typeface="Arial MT"/>
                <a:cs typeface="Arial MT"/>
              </a:rPr>
              <a:t>prevenzione</a:t>
            </a:r>
            <a:endParaRPr sz="900" dirty="0">
              <a:latin typeface="Arial MT"/>
              <a:cs typeface="Arial MT"/>
            </a:endParaRPr>
          </a:p>
          <a:p>
            <a:pPr marL="230903" indent="-110557">
              <a:lnSpc>
                <a:spcPts val="639"/>
              </a:lnSpc>
              <a:buFont typeface="Lucida Sans Unicode"/>
              <a:buChar char="•"/>
              <a:tabLst>
                <a:tab pos="231479" algn="l"/>
              </a:tabLst>
            </a:pPr>
            <a:r>
              <a:rPr sz="900" spc="54" dirty="0">
                <a:latin typeface="Arial MT"/>
                <a:cs typeface="Arial MT"/>
              </a:rPr>
              <a:t>eliminare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piante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verdi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e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tenere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54" dirty="0">
                <a:latin typeface="Arial MT"/>
                <a:cs typeface="Arial MT"/>
              </a:rPr>
              <a:t>lontano</a:t>
            </a:r>
            <a:r>
              <a:rPr sz="900" spc="36" dirty="0">
                <a:latin typeface="Arial MT"/>
                <a:cs typeface="Arial MT"/>
              </a:rPr>
              <a:t> gli </a:t>
            </a:r>
            <a:r>
              <a:rPr sz="900" spc="54" dirty="0">
                <a:latin typeface="Arial MT"/>
                <a:cs typeface="Arial MT"/>
              </a:rPr>
              <a:t>animali</a:t>
            </a:r>
            <a:r>
              <a:rPr sz="900" spc="41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soprattutto</a:t>
            </a:r>
            <a:r>
              <a:rPr sz="900" spc="36" dirty="0">
                <a:latin typeface="Arial MT"/>
                <a:cs typeface="Arial MT"/>
              </a:rPr>
              <a:t> </a:t>
            </a:r>
            <a:r>
              <a:rPr sz="900" spc="50" dirty="0">
                <a:latin typeface="Arial MT"/>
                <a:cs typeface="Arial MT"/>
              </a:rPr>
              <a:t>dalla</a:t>
            </a:r>
            <a:endParaRPr sz="900" dirty="0">
              <a:latin typeface="Arial MT"/>
              <a:cs typeface="Arial MT"/>
            </a:endParaRPr>
          </a:p>
          <a:p>
            <a:pPr marL="230903">
              <a:spcBef>
                <a:spcPts val="14"/>
              </a:spcBef>
            </a:pPr>
            <a:r>
              <a:rPr sz="900" spc="68" dirty="0">
                <a:latin typeface="Arial MT"/>
                <a:cs typeface="Arial MT"/>
              </a:rPr>
              <a:t>camera</a:t>
            </a:r>
            <a:r>
              <a:rPr sz="900" spc="9" dirty="0">
                <a:latin typeface="Arial MT"/>
                <a:cs typeface="Arial MT"/>
              </a:rPr>
              <a:t> </a:t>
            </a:r>
            <a:r>
              <a:rPr sz="900" spc="68" dirty="0">
                <a:latin typeface="Arial MT"/>
                <a:cs typeface="Arial MT"/>
              </a:rPr>
              <a:t>da</a:t>
            </a:r>
            <a:r>
              <a:rPr sz="900" spc="9" dirty="0">
                <a:latin typeface="Arial MT"/>
                <a:cs typeface="Arial MT"/>
              </a:rPr>
              <a:t> </a:t>
            </a:r>
            <a:r>
              <a:rPr sz="900" spc="45" dirty="0">
                <a:latin typeface="Arial MT"/>
                <a:cs typeface="Arial MT"/>
              </a:rPr>
              <a:t>letto</a:t>
            </a:r>
            <a:endParaRPr sz="900" dirty="0">
              <a:latin typeface="Arial MT"/>
              <a:cs typeface="Arial MT"/>
            </a:endParaRPr>
          </a:p>
          <a:p>
            <a:pPr marL="2528417">
              <a:spcBef>
                <a:spcPts val="50"/>
              </a:spcBef>
            </a:pPr>
            <a:r>
              <a:rPr sz="700" spc="36" dirty="0">
                <a:latin typeface="Arial MT"/>
                <a:cs typeface="Arial MT"/>
              </a:rPr>
              <a:t>01/2020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9672" y="476672"/>
            <a:ext cx="5832647" cy="5832648"/>
            <a:chOff x="2942640" y="180005"/>
            <a:chExt cx="4010660" cy="48602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1669" y="327909"/>
              <a:ext cx="1048145" cy="4472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42640" y="180005"/>
              <a:ext cx="4010660" cy="4860290"/>
            </a:xfrm>
            <a:custGeom>
              <a:avLst/>
              <a:gdLst/>
              <a:ahLst/>
              <a:cxnLst/>
              <a:rect l="l" t="t" r="r" b="b"/>
              <a:pathLst>
                <a:path w="4010659" h="4860290">
                  <a:moveTo>
                    <a:pt x="0" y="0"/>
                  </a:moveTo>
                  <a:lnTo>
                    <a:pt x="4010393" y="0"/>
                  </a:lnTo>
                  <a:lnTo>
                    <a:pt x="4010393" y="4859997"/>
                  </a:lnTo>
                  <a:lnTo>
                    <a:pt x="0" y="48599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180EB-897F-9C40-A2D7-A0C41AF2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9" y="365126"/>
            <a:ext cx="8357907" cy="6232226"/>
          </a:xfrm>
        </p:spPr>
        <p:txBody>
          <a:bodyPr>
            <a:normAutofit fontScale="90000"/>
          </a:bodyPr>
          <a:lstStyle/>
          <a:p>
            <a:br>
              <a:rPr lang="it-IT" sz="2200" b="1" dirty="0"/>
            </a:br>
            <a:br>
              <a:rPr lang="it-IT" sz="2200" b="1" dirty="0"/>
            </a:br>
            <a:r>
              <a:rPr lang="it-IT" sz="2200" b="1" dirty="0" err="1"/>
              <a:t>Webinar</a:t>
            </a:r>
            <a:r>
              <a:rPr lang="it-IT" sz="2200" b="1" dirty="0"/>
              <a:t>: </a:t>
            </a:r>
            <a:br>
              <a:rPr lang="it-IT" sz="2200" b="1" dirty="0"/>
            </a:br>
            <a:r>
              <a:rPr lang="it-IT" sz="2200" b="1" dirty="0"/>
              <a:t>Miglioriamo la gestione dell’asma con il Percorso Diagnostico-Terapeutico-Educazionale (PDTE) “</a:t>
            </a:r>
            <a:r>
              <a:rPr lang="it-IT" sz="2200" b="1" dirty="0" err="1"/>
              <a:t>ioeasma</a:t>
            </a:r>
            <a:r>
              <a:rPr lang="it-IT" sz="2200" b="1" dirty="0"/>
              <a:t>”</a:t>
            </a:r>
            <a:br>
              <a:rPr lang="it-IT" sz="2200" dirty="0"/>
            </a:br>
            <a:br>
              <a:rPr lang="it-IT" sz="2000" dirty="0"/>
            </a:br>
            <a:r>
              <a:rPr lang="it-IT" sz="2200" b="1" dirty="0"/>
              <a:t>Venerdì 4 giugno 2021</a:t>
            </a:r>
            <a:br>
              <a:rPr lang="it-IT" sz="2000" dirty="0"/>
            </a:br>
            <a:r>
              <a:rPr lang="it-IT" sz="2000" b="1" dirty="0"/>
              <a:t> </a:t>
            </a:r>
            <a:br>
              <a:rPr lang="it-IT" sz="2000" b="1" dirty="0"/>
            </a:br>
            <a:br>
              <a:rPr lang="it-IT" sz="2000" dirty="0"/>
            </a:br>
            <a:r>
              <a:rPr lang="it-IT" sz="2200" b="1" dirty="0"/>
              <a:t>ore 17</a:t>
            </a:r>
            <a:r>
              <a:rPr lang="it-IT" sz="2200" dirty="0"/>
              <a:t>: saluti e presentazione del Percorso Diagnostico-Terapeutico-Educazionale ( PDTE) “</a:t>
            </a:r>
            <a:r>
              <a:rPr lang="it-IT" sz="2200" dirty="0" err="1"/>
              <a:t>ioeasma</a:t>
            </a:r>
            <a:r>
              <a:rPr lang="it-IT" sz="2200" dirty="0"/>
              <a:t>”</a:t>
            </a:r>
            <a:br>
              <a:rPr lang="it-IT" sz="2200" dirty="0"/>
            </a:br>
            <a:r>
              <a:rPr lang="it-IT" sz="2200" i="1" dirty="0"/>
              <a:t>S. </a:t>
            </a:r>
            <a:r>
              <a:rPr lang="it-IT" sz="2200" i="1" dirty="0" err="1"/>
              <a:t>Rugolotto</a:t>
            </a:r>
            <a:r>
              <a:rPr lang="it-IT" sz="2200" i="1" dirty="0"/>
              <a:t>, A. </a:t>
            </a:r>
            <a:r>
              <a:rPr lang="it-IT" sz="2200" i="1" dirty="0" err="1"/>
              <a:t>Mussari</a:t>
            </a:r>
            <a:r>
              <a:rPr lang="it-IT" sz="2200" i="1" dirty="0"/>
              <a:t>, S. Guarnaccia</a:t>
            </a:r>
            <a:br>
              <a:rPr lang="it-IT" sz="2200" dirty="0"/>
            </a:br>
            <a:r>
              <a:rPr lang="it-IT" sz="2200" i="1" dirty="0"/>
              <a:t> </a:t>
            </a:r>
            <a:br>
              <a:rPr lang="it-IT" sz="2200" dirty="0"/>
            </a:br>
            <a:r>
              <a:rPr lang="it-IT" sz="2200" b="1" dirty="0"/>
              <a:t>ore 17.30</a:t>
            </a:r>
            <a:r>
              <a:rPr lang="it-IT" sz="2200" dirty="0"/>
              <a:t>: gli aspetti educazionali del PDTE</a:t>
            </a:r>
            <a:br>
              <a:rPr lang="it-IT" sz="2200" dirty="0"/>
            </a:br>
            <a:r>
              <a:rPr lang="it-IT" sz="2200" i="1" dirty="0"/>
              <a:t>M. Ruzzante, S. </a:t>
            </a:r>
            <a:r>
              <a:rPr lang="it-IT" sz="2200" i="1" dirty="0" err="1"/>
              <a:t>Buratin</a:t>
            </a:r>
            <a:br>
              <a:rPr lang="it-IT" sz="2200" dirty="0"/>
            </a:br>
            <a:r>
              <a:rPr lang="it-IT" sz="2200" dirty="0"/>
              <a:t> </a:t>
            </a:r>
            <a:br>
              <a:rPr lang="it-IT" sz="2200" dirty="0"/>
            </a:br>
            <a:r>
              <a:rPr lang="it-IT" sz="2200" b="1" dirty="0"/>
              <a:t>ore 18,00</a:t>
            </a:r>
            <a:r>
              <a:rPr lang="it-IT" sz="2200" dirty="0"/>
              <a:t>: risultati ottenuti nei primi 2 anni di applicazione del PDTE a Rovigo</a:t>
            </a:r>
            <a:br>
              <a:rPr lang="it-IT" sz="2200" dirty="0"/>
            </a:br>
            <a:r>
              <a:rPr lang="it-IT" sz="2200" i="1" dirty="0"/>
              <a:t> S. Guarnaccia e il team di Rovigo</a:t>
            </a:r>
            <a:br>
              <a:rPr lang="it-IT" sz="2200" dirty="0"/>
            </a:br>
            <a:r>
              <a:rPr lang="it-IT" sz="2200" dirty="0"/>
              <a:t> </a:t>
            </a:r>
            <a:br>
              <a:rPr lang="it-IT" sz="2200" dirty="0"/>
            </a:br>
            <a:r>
              <a:rPr lang="it-IT" sz="2200" b="1" dirty="0"/>
              <a:t>ore 18,30</a:t>
            </a:r>
            <a:r>
              <a:rPr lang="it-IT" sz="2200" dirty="0"/>
              <a:t>: implementazione del PDTE</a:t>
            </a:r>
            <a:br>
              <a:rPr lang="it-IT" sz="2200" dirty="0"/>
            </a:br>
            <a:r>
              <a:rPr lang="it-IT" sz="2200" i="1" dirty="0"/>
              <a:t>S. Guarnaccia e il team di Rovigo</a:t>
            </a:r>
            <a:br>
              <a:rPr lang="it-IT" sz="2200" dirty="0"/>
            </a:br>
            <a:r>
              <a:rPr lang="it-IT" sz="2200" i="1" dirty="0"/>
              <a:t> </a:t>
            </a:r>
            <a:br>
              <a:rPr lang="it-IT" sz="2200" dirty="0"/>
            </a:br>
            <a:r>
              <a:rPr lang="it-IT" sz="2200" b="1" dirty="0"/>
              <a:t>ore 18,45</a:t>
            </a:r>
            <a:r>
              <a:rPr lang="it-IT" sz="2200" dirty="0"/>
              <a:t>: discussione</a:t>
            </a:r>
            <a:br>
              <a:rPr lang="it-IT" sz="2200" dirty="0"/>
            </a:br>
            <a:r>
              <a:rPr lang="it-IT" sz="2200" i="1" dirty="0"/>
              <a:t>Tutti insieme</a:t>
            </a:r>
            <a:br>
              <a:rPr lang="it-IT" sz="2200" dirty="0"/>
            </a:br>
            <a:r>
              <a:rPr lang="it-IT" sz="2200" b="1" dirty="0"/>
              <a:t> </a:t>
            </a:r>
            <a:br>
              <a:rPr lang="it-IT" sz="2200" dirty="0"/>
            </a:b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66183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D94DD735-68BC-4F20-94F6-861065828CDE}"/>
              </a:ext>
            </a:extLst>
          </p:cNvPr>
          <p:cNvGraphicFramePr>
            <a:graphicFrameLocks noGrp="1"/>
          </p:cNvGraphicFramePr>
          <p:nvPr/>
        </p:nvGraphicFramePr>
        <p:xfrm>
          <a:off x="532289" y="2063762"/>
          <a:ext cx="4508378" cy="143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89">
                  <a:extLst>
                    <a:ext uri="{9D8B030D-6E8A-4147-A177-3AD203B41FA5}">
                      <a16:colId xmlns:a16="http://schemas.microsoft.com/office/drawing/2014/main" val="3904022673"/>
                    </a:ext>
                  </a:extLst>
                </a:gridCol>
                <a:gridCol w="2254189">
                  <a:extLst>
                    <a:ext uri="{9D8B030D-6E8A-4147-A177-3AD203B41FA5}">
                      <a16:colId xmlns:a16="http://schemas.microsoft.com/office/drawing/2014/main" val="4229731545"/>
                    </a:ext>
                  </a:extLst>
                </a:gridCol>
              </a:tblGrid>
              <a:tr h="276336">
                <a:tc>
                  <a:txBody>
                    <a:bodyPr/>
                    <a:lstStyle/>
                    <a:p>
                      <a:r>
                        <a:rPr lang="it-IT" sz="1000" dirty="0"/>
                        <a:t>TOTALE PZ CON ASMA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104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3912023"/>
                  </a:ext>
                </a:extLst>
              </a:tr>
              <a:tr h="276336">
                <a:tc>
                  <a:txBody>
                    <a:bodyPr/>
                    <a:lstStyle/>
                    <a:p>
                      <a:r>
                        <a:rPr lang="it-IT" sz="1000" dirty="0"/>
                        <a:t>TOTALI SCHEDE CHECK ASMA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148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9327455"/>
                  </a:ext>
                </a:extLst>
              </a:tr>
              <a:tr h="326735">
                <a:tc>
                  <a:txBody>
                    <a:bodyPr/>
                    <a:lstStyle/>
                    <a:p>
                      <a:r>
                        <a:rPr lang="it-IT" sz="1000" dirty="0"/>
                        <a:t>PZ CON SOLO PRIMA VISITA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115482"/>
                  </a:ext>
                </a:extLst>
              </a:tr>
              <a:tr h="276336">
                <a:tc>
                  <a:txBody>
                    <a:bodyPr/>
                    <a:lstStyle/>
                    <a:p>
                      <a:r>
                        <a:rPr lang="it-IT" sz="1000" dirty="0"/>
                        <a:t>ITALIANI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7053217"/>
                  </a:ext>
                </a:extLst>
              </a:tr>
              <a:tr h="276336">
                <a:tc>
                  <a:txBody>
                    <a:bodyPr/>
                    <a:lstStyle/>
                    <a:p>
                      <a:r>
                        <a:rPr lang="it-IT" sz="1000" dirty="0"/>
                        <a:t>STRANIERI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0546601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EAF8420A-BC96-49F0-95A5-1588DCF79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935" r="20121" b="6667"/>
          <a:stretch/>
        </p:blipFill>
        <p:spPr>
          <a:xfrm>
            <a:off x="5385553" y="832282"/>
            <a:ext cx="3758447" cy="519343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9CE978-14D7-4FE7-84B2-F83CB77037E9}"/>
              </a:ext>
            </a:extLst>
          </p:cNvPr>
          <p:cNvSpPr txBox="1"/>
          <p:nvPr/>
        </p:nvSpPr>
        <p:spPr>
          <a:xfrm>
            <a:off x="53266" y="1063657"/>
            <a:ext cx="546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PRIMO STEP VERSO L’EDUCAZIONE TERAPEUTICA (ET) ESPERIENZA CHECK: GIUGNO 2020 / APRILE 2021</a:t>
            </a:r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2C2007D0-91F0-45BA-81E7-AE0E6D26E703}"/>
              </a:ext>
            </a:extLst>
          </p:cNvPr>
          <p:cNvGraphicFramePr>
            <a:graphicFrameLocks noGrp="1"/>
          </p:cNvGraphicFramePr>
          <p:nvPr/>
        </p:nvGraphicFramePr>
        <p:xfrm>
          <a:off x="332056" y="4277964"/>
          <a:ext cx="4774707" cy="1310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7231">
                  <a:extLst>
                    <a:ext uri="{9D8B030D-6E8A-4147-A177-3AD203B41FA5}">
                      <a16:colId xmlns:a16="http://schemas.microsoft.com/office/drawing/2014/main" val="1532052187"/>
                    </a:ext>
                  </a:extLst>
                </a:gridCol>
                <a:gridCol w="1997476">
                  <a:extLst>
                    <a:ext uri="{9D8B030D-6E8A-4147-A177-3AD203B41FA5}">
                      <a16:colId xmlns:a16="http://schemas.microsoft.com/office/drawing/2014/main" val="303363221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it-IT" sz="1000" b="0" dirty="0"/>
                        <a:t>RINITE E/0 RINOCONGIUNTIVITE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/>
                        <a:t>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5373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it-IT" sz="1000" dirty="0"/>
                        <a:t>BRONCOSPASMO PREGRESSO LARINGOSPASMO/TOSSE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440568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it-IT" sz="1000" dirty="0"/>
                        <a:t>SENSIBILIZZAZIONE ALLERGICA E/0 DERMATITE ATOPICA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264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000" dirty="0"/>
                        <a:t>FAMILIARITÀ ALLERGICA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820078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72D8B9-23C0-A54F-AD78-649AFFDF8456}"/>
              </a:ext>
            </a:extLst>
          </p:cNvPr>
          <p:cNvSpPr txBox="1"/>
          <p:nvPr/>
        </p:nvSpPr>
        <p:spPr>
          <a:xfrm>
            <a:off x="1186030" y="1686904"/>
            <a:ext cx="12743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/>
              <a:t>TOTALE PZ: 206</a:t>
            </a:r>
          </a:p>
        </p:txBody>
      </p:sp>
    </p:spTree>
    <p:extLst>
      <p:ext uri="{BB962C8B-B14F-4D97-AF65-F5344CB8AC3E}">
        <p14:creationId xmlns:p14="http://schemas.microsoft.com/office/powerpoint/2010/main" val="256115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485366EF-954A-4B56-824E-E37F56B2F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156680"/>
              </p:ext>
            </p:extLst>
          </p:nvPr>
        </p:nvGraphicFramePr>
        <p:xfrm>
          <a:off x="107504" y="476672"/>
          <a:ext cx="8848917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5FF0939E-6F16-49CE-8631-6C79D452E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66076"/>
              </p:ext>
            </p:extLst>
          </p:nvPr>
        </p:nvGraphicFramePr>
        <p:xfrm>
          <a:off x="5292080" y="1412776"/>
          <a:ext cx="3664341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447">
                  <a:extLst>
                    <a:ext uri="{9D8B030D-6E8A-4147-A177-3AD203B41FA5}">
                      <a16:colId xmlns:a16="http://schemas.microsoft.com/office/drawing/2014/main" val="2557346141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1709548094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322958272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TOTALE PZ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Di cui italiani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8781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4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8A1DBB9-9119-4A6F-9EA7-E0E8AAAE8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485556"/>
              </p:ext>
            </p:extLst>
          </p:nvPr>
        </p:nvGraphicFramePr>
        <p:xfrm>
          <a:off x="179513" y="764704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CA76362-FFB0-4F5C-9D5D-560B7B4EE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82551"/>
              </p:ext>
            </p:extLst>
          </p:nvPr>
        </p:nvGraphicFramePr>
        <p:xfrm>
          <a:off x="5220072" y="2420888"/>
          <a:ext cx="3408216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72">
                  <a:extLst>
                    <a:ext uri="{9D8B030D-6E8A-4147-A177-3AD203B41FA5}">
                      <a16:colId xmlns:a16="http://schemas.microsoft.com/office/drawing/2014/main" val="1393345742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1695315158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83374737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it-IT" sz="1000" dirty="0"/>
                        <a:t>TOTALE PZ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Di cui italiani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405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89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8E6922-E6B7-524F-B14D-CA17F36AA917}"/>
              </a:ext>
            </a:extLst>
          </p:cNvPr>
          <p:cNvSpPr txBox="1"/>
          <p:nvPr/>
        </p:nvSpPr>
        <p:spPr>
          <a:xfrm>
            <a:off x="179512" y="361101"/>
            <a:ext cx="327585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2000" dirty="0"/>
              <a:t>PRIMI RISULTATI TANGIBILI</a:t>
            </a:r>
          </a:p>
          <a:p>
            <a:endParaRPr lang="it-IT" sz="1600" dirty="0"/>
          </a:p>
          <a:p>
            <a:endParaRPr lang="it-IT" dirty="0"/>
          </a:p>
          <a:p>
            <a:r>
              <a:rPr lang="it-IT" sz="2000" dirty="0"/>
              <a:t>Praticamente azzerati gli accessi al PS e al ricovero</a:t>
            </a:r>
          </a:p>
          <a:p>
            <a:endParaRPr lang="it-IT" sz="2000" dirty="0"/>
          </a:p>
          <a:p>
            <a:r>
              <a:rPr lang="it-IT" sz="2000" dirty="0"/>
              <a:t>nel percorso ambulatoriale attuiamo il PDTE </a:t>
            </a:r>
          </a:p>
          <a:p>
            <a:r>
              <a:rPr lang="it-IT" sz="2000" dirty="0"/>
              <a:t>moduliamo e personalizziamo le terapie giornaliere con i seguenti risultati: </a:t>
            </a:r>
          </a:p>
          <a:p>
            <a:r>
              <a:rPr lang="it-IT" sz="2000" dirty="0"/>
              <a:t>diminuzione dei periodi di tempo e dei dosaggi giornalieri dei farmaci.</a:t>
            </a:r>
          </a:p>
          <a:p>
            <a:endParaRPr lang="it-IT" sz="2000" dirty="0"/>
          </a:p>
          <a:p>
            <a:r>
              <a:rPr lang="it-IT" sz="2000" dirty="0"/>
              <a:t>Aumenta la % dei bambini che «controllano» l’asma con e senza terapia giornaliera</a:t>
            </a:r>
          </a:p>
          <a:p>
            <a:r>
              <a:rPr lang="it-IT" sz="2000" dirty="0"/>
              <a:t> </a:t>
            </a:r>
          </a:p>
          <a:p>
            <a:r>
              <a:rPr lang="it-IT" sz="2000" dirty="0"/>
              <a:t>Tutto questo perché abbiamo migliorato anche l’adesione alla cura e la corretta </a:t>
            </a:r>
          </a:p>
          <a:p>
            <a:r>
              <a:rPr lang="it-IT" sz="2000" dirty="0"/>
              <a:t>somministrazione dei farmaci, grazie all’inizio dell’educazione terapeutica</a:t>
            </a:r>
          </a:p>
          <a:p>
            <a:r>
              <a:rPr lang="it-IT" sz="2000" dirty="0"/>
              <a:t>per i pazienti e le famiglie attraverso lo strumento CHECK </a:t>
            </a:r>
          </a:p>
          <a:p>
            <a:br>
              <a:rPr lang="it-IT" sz="2000" dirty="0"/>
            </a:br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890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2F31DD-1510-1342-BF4D-B85327C7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06" y="1202283"/>
            <a:ext cx="7490387" cy="279092"/>
          </a:xfrm>
        </p:spPr>
        <p:txBody>
          <a:bodyPr>
            <a:normAutofit fontScale="90000"/>
          </a:bodyPr>
          <a:lstStyle/>
          <a:p>
            <a:r>
              <a:rPr lang="it-IT" dirty="0"/>
              <a:t>Allergologia e Pneumologia Pediatrica a Rovigo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688877-90F3-574C-B945-A8A6D3FC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40643"/>
            <a:ext cx="8229600" cy="52748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sz="1814" dirty="0"/>
          </a:p>
          <a:p>
            <a:pPr>
              <a:lnSpc>
                <a:spcPct val="150000"/>
              </a:lnSpc>
            </a:pPr>
            <a:endParaRPr lang="it-IT" sz="952" dirty="0"/>
          </a:p>
          <a:p>
            <a:pPr marL="259118" indent="-259118">
              <a:lnSpc>
                <a:spcPct val="150000"/>
              </a:lnSpc>
            </a:pPr>
            <a:r>
              <a:rPr lang="it-IT" sz="2800" dirty="0"/>
              <a:t>Attività ambulatoriale: il mercoledì</a:t>
            </a:r>
          </a:p>
          <a:p>
            <a:pPr marL="259118" indent="-259118">
              <a:lnSpc>
                <a:spcPct val="150000"/>
              </a:lnSpc>
            </a:pPr>
            <a:r>
              <a:rPr lang="it-IT" sz="2800" dirty="0"/>
              <a:t>Bambini che accedono al Pronto Soccorso:</a:t>
            </a:r>
          </a:p>
          <a:p>
            <a:pPr marL="673707" lvl="1" indent="-25911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800" dirty="0"/>
              <a:t>Quando possibile “ spieghiamo “ la scheda crisi e appuntamento a 1 mese</a:t>
            </a:r>
          </a:p>
          <a:p>
            <a:pPr marL="673707" lvl="1" indent="-25911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800" dirty="0"/>
              <a:t>Se vengono ricoverati: se possibile consulenza specialistica, viene spiegata la scheda crisi e la corretta somministrazione dei farmaci, alla dimissione viene dato un appuntamento post-ricovero, entro il mese.</a:t>
            </a:r>
          </a:p>
          <a:p>
            <a:pPr marL="673707" lvl="1" indent="-259118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it-IT" sz="2800" dirty="0"/>
          </a:p>
          <a:p>
            <a:pPr>
              <a:lnSpc>
                <a:spcPct val="150000"/>
              </a:lnSpc>
            </a:pPr>
            <a:endParaRPr lang="it-IT" sz="1814" dirty="0"/>
          </a:p>
          <a:p>
            <a:pPr>
              <a:lnSpc>
                <a:spcPct val="150000"/>
              </a:lnSpc>
            </a:pPr>
            <a:endParaRPr lang="it-IT" sz="1814" dirty="0"/>
          </a:p>
          <a:p>
            <a:pPr>
              <a:lnSpc>
                <a:spcPct val="150000"/>
              </a:lnSpc>
            </a:pPr>
            <a:r>
              <a:rPr lang="it-IT" sz="1814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762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9C138F-1349-F74E-9281-9FADDE5AD15F}"/>
              </a:ext>
            </a:extLst>
          </p:cNvPr>
          <p:cNvSpPr txBox="1"/>
          <p:nvPr/>
        </p:nvSpPr>
        <p:spPr>
          <a:xfrm>
            <a:off x="29283" y="1"/>
            <a:ext cx="90072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200" b="1" dirty="0" err="1">
                <a:solidFill>
                  <a:srgbClr val="FF0000"/>
                </a:solidFill>
              </a:rPr>
              <a:t>Collaborations</a:t>
            </a:r>
            <a:r>
              <a:rPr lang="it-IT" sz="2200" b="1" dirty="0">
                <a:solidFill>
                  <a:srgbClr val="FF0000"/>
                </a:solidFill>
              </a:rPr>
              <a:t> and  Partnership to </a:t>
            </a:r>
            <a:r>
              <a:rPr lang="it-IT" sz="2200" b="1" dirty="0" err="1">
                <a:solidFill>
                  <a:srgbClr val="FF0000"/>
                </a:solidFill>
              </a:rPr>
              <a:t>implement</a:t>
            </a:r>
            <a:r>
              <a:rPr lang="it-IT" sz="2200" b="1" dirty="0">
                <a:solidFill>
                  <a:srgbClr val="FF0000"/>
                </a:solidFill>
              </a:rPr>
              <a:t> the IOEASMA model</a:t>
            </a:r>
          </a:p>
          <a:p>
            <a:pPr algn="ctr" fontAlgn="base"/>
            <a:endParaRPr lang="it-IT" sz="2000" dirty="0">
              <a:solidFill>
                <a:srgbClr val="FF0000"/>
              </a:solidFill>
            </a:endParaRPr>
          </a:p>
          <a:p>
            <a:pPr fontAlgn="base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working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with MMG and PLS, </a:t>
            </a:r>
            <a:r>
              <a:rPr lang="it-IT" dirty="0"/>
              <a:t>Brescia, </a:t>
            </a:r>
            <a:r>
              <a:rPr lang="it-IT" dirty="0" err="1"/>
              <a:t>Lombardy</a:t>
            </a:r>
            <a:r>
              <a:rPr lang="it-IT" dirty="0"/>
              <a:t>, </a:t>
            </a:r>
            <a:r>
              <a:rPr lang="it-IT" dirty="0" err="1"/>
              <a:t>Italy</a:t>
            </a:r>
            <a:r>
              <a:rPr lang="it-IT" dirty="0"/>
              <a:t>; 2003 -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Windber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lnstitute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/CHPDP U.S.A. &amp;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Behavioral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and</a:t>
            </a:r>
          </a:p>
          <a:p>
            <a:pPr fontAlgn="base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Community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Health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Sciences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it-IT" dirty="0"/>
              <a:t> </a:t>
            </a:r>
            <a:r>
              <a:rPr lang="it-IT" dirty="0" err="1"/>
              <a:t>University</a:t>
            </a:r>
            <a:r>
              <a:rPr lang="it-IT" dirty="0"/>
              <a:t> of Pittsburgh, PA, U.S.A., 2008 – 2016</a:t>
            </a:r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Mount Sinai, School of Medicine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/>
              <a:t>Department</a:t>
            </a:r>
            <a:r>
              <a:rPr lang="it-IT" dirty="0"/>
              <a:t> of </a:t>
            </a:r>
            <a:r>
              <a:rPr lang="it-IT" dirty="0" err="1"/>
              <a:t>Chronicity</a:t>
            </a:r>
            <a:r>
              <a:rPr lang="it-IT" dirty="0"/>
              <a:t>, New York, U.S.A.; 2009</a:t>
            </a:r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Istituto Farmacologico (IRCS) Mario Negri</a:t>
            </a:r>
            <a:r>
              <a:rPr lang="it-IT" dirty="0"/>
              <a:t>, Milano 2010 –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Therapeutic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Chronic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Disease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it-IT" b="1" dirty="0"/>
              <a:t> </a:t>
            </a:r>
          </a:p>
          <a:p>
            <a:pPr fontAlgn="base"/>
            <a:r>
              <a:rPr lang="it-IT" dirty="0" err="1"/>
              <a:t>Medical</a:t>
            </a:r>
            <a:r>
              <a:rPr lang="it-IT" dirty="0"/>
              <a:t> School, </a:t>
            </a:r>
            <a:r>
              <a:rPr lang="it-IT" dirty="0" err="1"/>
              <a:t>University</a:t>
            </a:r>
            <a:r>
              <a:rPr lang="it-IT" dirty="0"/>
              <a:t> of Ginevra, </a:t>
            </a:r>
            <a:r>
              <a:rPr lang="it-IT" dirty="0" err="1"/>
              <a:t>Switzerland</a:t>
            </a:r>
            <a:r>
              <a:rPr lang="it-IT" dirty="0"/>
              <a:t>,  2010–2011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Cattolica of Sacro Cuore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/>
              <a:t>Brescia, 2010 – 2018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Epidemiolgy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and Public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Health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/>
              <a:t>University</a:t>
            </a:r>
            <a:r>
              <a:rPr lang="it-IT" dirty="0"/>
              <a:t> of Brescia, 2014 –</a:t>
            </a:r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Local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Health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Authority (ATS), Brescia</a:t>
            </a:r>
            <a:r>
              <a:rPr lang="it-IT" dirty="0"/>
              <a:t>, </a:t>
            </a:r>
            <a:r>
              <a:rPr lang="it-IT" dirty="0" err="1"/>
              <a:t>Primary</a:t>
            </a:r>
            <a:r>
              <a:rPr lang="it-IT" dirty="0"/>
              <a:t> Care </a:t>
            </a:r>
            <a:r>
              <a:rPr lang="it-IT" dirty="0" err="1"/>
              <a:t>Department</a:t>
            </a:r>
            <a:r>
              <a:rPr lang="it-IT" dirty="0"/>
              <a:t>, 2015 –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of Brescia,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it-IT" dirty="0"/>
              <a:t>2013–2017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of Lugano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/>
              <a:t>Switzerland</a:t>
            </a:r>
            <a:r>
              <a:rPr lang="it-IT" dirty="0"/>
              <a:t>,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department</a:t>
            </a:r>
            <a:r>
              <a:rPr lang="it-IT" dirty="0"/>
              <a:t>  2017 –</a:t>
            </a:r>
            <a:br>
              <a:rPr lang="it-IT" dirty="0"/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of Brescia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/>
              <a:t>Department</a:t>
            </a:r>
            <a:r>
              <a:rPr lang="it-IT" dirty="0"/>
              <a:t> of </a:t>
            </a:r>
            <a:r>
              <a:rPr lang="it-IT" dirty="0" err="1"/>
              <a:t>Clinical</a:t>
            </a:r>
            <a:r>
              <a:rPr lang="it-IT" dirty="0"/>
              <a:t> and </a:t>
            </a:r>
            <a:r>
              <a:rPr lang="it-IT" dirty="0" err="1"/>
              <a:t>Experimental</a:t>
            </a:r>
            <a:r>
              <a:rPr lang="it-IT" dirty="0"/>
              <a:t> Science 2018 –</a:t>
            </a:r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ASST, Spedali Civili of Brescia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/>
              <a:t>University</a:t>
            </a:r>
            <a:r>
              <a:rPr lang="it-IT" dirty="0"/>
              <a:t>/Hospital 2018 –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ULSS 5 Rovigo, </a:t>
            </a:r>
            <a:r>
              <a:rPr lang="it-IT" dirty="0">
                <a:solidFill>
                  <a:srgbClr val="FF0000"/>
                </a:solidFill>
              </a:rPr>
              <a:t>Veneto, </a:t>
            </a:r>
            <a:r>
              <a:rPr lang="it-IT" dirty="0" err="1">
                <a:solidFill>
                  <a:srgbClr val="FF0000"/>
                </a:solidFill>
              </a:rPr>
              <a:t>Italy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Allergy</a:t>
            </a:r>
            <a:r>
              <a:rPr lang="it-IT" dirty="0">
                <a:solidFill>
                  <a:srgbClr val="FF0000"/>
                </a:solidFill>
              </a:rPr>
              <a:t>/</a:t>
            </a:r>
            <a:r>
              <a:rPr lang="it-IT" dirty="0" err="1">
                <a:solidFill>
                  <a:srgbClr val="FF0000"/>
                </a:solidFill>
              </a:rPr>
              <a:t>Pulmonology</a:t>
            </a:r>
            <a:r>
              <a:rPr lang="it-IT" dirty="0">
                <a:solidFill>
                  <a:srgbClr val="FF0000"/>
                </a:solidFill>
              </a:rPr>
              <a:t> Clinic 2019 –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5C7C0D-E8CE-1E46-B173-A95B36B48715}"/>
              </a:ext>
            </a:extLst>
          </p:cNvPr>
          <p:cNvSpPr txBox="1"/>
          <p:nvPr/>
        </p:nvSpPr>
        <p:spPr>
          <a:xfrm>
            <a:off x="33072" y="4863284"/>
            <a:ext cx="8579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Aknowledgements</a:t>
            </a:r>
            <a:endParaRPr lang="it-IT" sz="2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600" dirty="0"/>
              <a:t>The non-profit Foundation “</a:t>
            </a:r>
            <a:r>
              <a:rPr lang="en-US" sz="1600" dirty="0" err="1"/>
              <a:t>Associazione</a:t>
            </a:r>
            <a:r>
              <a:rPr lang="en-US" sz="1600" dirty="0"/>
              <a:t> </a:t>
            </a:r>
            <a:r>
              <a:rPr lang="en-US" sz="1600" dirty="0" err="1"/>
              <a:t>Laboratorio</a:t>
            </a:r>
            <a:r>
              <a:rPr lang="en-US" sz="1600" dirty="0"/>
              <a:t> </a:t>
            </a:r>
            <a:r>
              <a:rPr lang="en-US" sz="1600" dirty="0" err="1"/>
              <a:t>Clinico</a:t>
            </a:r>
            <a:r>
              <a:rPr lang="en-US" sz="1600" dirty="0"/>
              <a:t> </a:t>
            </a:r>
            <a:r>
              <a:rPr lang="en-US" sz="1600" dirty="0" err="1"/>
              <a:t>Pedagogico</a:t>
            </a:r>
            <a:r>
              <a:rPr lang="en-US" sz="1600" dirty="0"/>
              <a:t> e </a:t>
            </a:r>
            <a:r>
              <a:rPr lang="en-US" sz="1600" dirty="0" err="1"/>
              <a:t>Ricerca</a:t>
            </a:r>
            <a:r>
              <a:rPr lang="en-US" sz="1600" dirty="0"/>
              <a:t> </a:t>
            </a:r>
            <a:r>
              <a:rPr lang="en-US" sz="1600" dirty="0" err="1"/>
              <a:t>Biomedica</a:t>
            </a:r>
            <a:r>
              <a:rPr lang="en-US" sz="1600" dirty="0"/>
              <a:t>”</a:t>
            </a:r>
          </a:p>
          <a:p>
            <a:r>
              <a:rPr lang="en-US" sz="1600" dirty="0"/>
              <a:t>     Now “</a:t>
            </a:r>
            <a:r>
              <a:rPr lang="en-US" sz="1600" dirty="0" err="1"/>
              <a:t>Ambra</a:t>
            </a:r>
            <a:r>
              <a:rPr lang="en-US" sz="1600" dirty="0"/>
              <a:t> </a:t>
            </a:r>
            <a:r>
              <a:rPr lang="en-US" sz="1600" dirty="0" err="1"/>
              <a:t>Onlus</a:t>
            </a:r>
            <a:r>
              <a:rPr lang="en-US" sz="1600" dirty="0"/>
              <a:t>”, Brescia, Italy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“Io e </a:t>
            </a:r>
            <a:r>
              <a:rPr lang="en-US" sz="1600" dirty="0" err="1"/>
              <a:t>l’Asma</a:t>
            </a:r>
            <a:r>
              <a:rPr lang="en-US" sz="1600" dirty="0"/>
              <a:t>”, now “APP”, non-profit association, </a:t>
            </a:r>
            <a:r>
              <a:rPr lang="en-US" sz="1600" dirty="0" err="1"/>
              <a:t>Pachino</a:t>
            </a:r>
            <a:r>
              <a:rPr lang="en-US" sz="1600" dirty="0"/>
              <a:t>, Italy  </a:t>
            </a:r>
          </a:p>
          <a:p>
            <a:r>
              <a:rPr lang="en-US" sz="1600" dirty="0"/>
              <a:t>    for the </a:t>
            </a:r>
            <a:r>
              <a:rPr lang="en-US" sz="1600" b="1" dirty="0"/>
              <a:t>support, patience and passion </a:t>
            </a:r>
            <a:r>
              <a:rPr lang="en-US" sz="1600" dirty="0"/>
              <a:t>throughout the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The contribution of family physicians of the local health authority to share the project designing and applying the diagnostic - therapeutic-educational pathway in the daily clinic.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3BBD33-562E-5748-82CC-CA5107D07BCD}"/>
              </a:ext>
            </a:extLst>
          </p:cNvPr>
          <p:cNvSpPr txBox="1"/>
          <p:nvPr/>
        </p:nvSpPr>
        <p:spPr>
          <a:xfrm>
            <a:off x="-398033" y="6658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189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611560" y="1212217"/>
            <a:ext cx="8136904" cy="4188158"/>
            <a:chOff x="-972035" y="-73849"/>
            <a:chExt cx="11282011" cy="4653136"/>
          </a:xfrm>
          <a:blipFill>
            <a:blip r:embed="rId2"/>
            <a:tile tx="0" ty="0" sx="100000" sy="100000" flip="none" algn="tl"/>
          </a:blipFill>
        </p:grpSpPr>
        <p:graphicFrame>
          <p:nvGraphicFramePr>
            <p:cNvPr id="4" name="Diagramma 3"/>
            <p:cNvGraphicFramePr/>
            <p:nvPr/>
          </p:nvGraphicFramePr>
          <p:xfrm>
            <a:off x="409795" y="-73849"/>
            <a:ext cx="9144000" cy="4653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1284087115"/>
                </p:ext>
              </p:extLst>
            </p:nvPr>
          </p:nvGraphicFramePr>
          <p:xfrm>
            <a:off x="-972035" y="269009"/>
            <a:ext cx="11282011" cy="4766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1" name="Rettangolo 10"/>
          <p:cNvSpPr/>
          <p:nvPr/>
        </p:nvSpPr>
        <p:spPr>
          <a:xfrm>
            <a:off x="985538" y="965081"/>
            <a:ext cx="7172923" cy="42127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it-IT" sz="24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Diagnostic</a:t>
            </a:r>
            <a:r>
              <a:rPr lang="it-IT" sz="2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Therapeutic</a:t>
            </a:r>
            <a:r>
              <a:rPr lang="it-IT" sz="2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Educational </a:t>
            </a:r>
            <a:r>
              <a:rPr lang="it-IT" sz="24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Pathway</a:t>
            </a:r>
            <a:r>
              <a:rPr lang="it-IT" sz="2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(DTEP)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03B4F3-8076-B347-BFC8-076F6F609A2E}"/>
              </a:ext>
            </a:extLst>
          </p:cNvPr>
          <p:cNvSpPr txBox="1"/>
          <p:nvPr/>
        </p:nvSpPr>
        <p:spPr>
          <a:xfrm>
            <a:off x="1359517" y="503921"/>
            <a:ext cx="27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CONCLUSIONS -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DE9A08-7497-C547-876D-59B7548C6552}"/>
              </a:ext>
            </a:extLst>
          </p:cNvPr>
          <p:cNvSpPr txBox="1"/>
          <p:nvPr/>
        </p:nvSpPr>
        <p:spPr>
          <a:xfrm>
            <a:off x="2951820" y="5712586"/>
            <a:ext cx="2231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FD18F0F-F8ED-D842-AD9C-5579632D385D}"/>
              </a:ext>
            </a:extLst>
          </p:cNvPr>
          <p:cNvSpPr/>
          <p:nvPr/>
        </p:nvSpPr>
        <p:spPr>
          <a:xfrm>
            <a:off x="1377267" y="2160402"/>
            <a:ext cx="6605489" cy="1800563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83DA6E-423D-AF45-8E2D-BE33FBB58C65}"/>
              </a:ext>
            </a:extLst>
          </p:cNvPr>
          <p:cNvSpPr txBox="1"/>
          <p:nvPr/>
        </p:nvSpPr>
        <p:spPr>
          <a:xfrm>
            <a:off x="3309390" y="2109831"/>
            <a:ext cx="20727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90FF56-8157-4CE5-9374-FC7551A40841}"/>
              </a:ext>
            </a:extLst>
          </p:cNvPr>
          <p:cNvSpPr txBox="1"/>
          <p:nvPr/>
        </p:nvSpPr>
        <p:spPr>
          <a:xfrm>
            <a:off x="2195736" y="209039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Clinical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Health</a:t>
            </a:r>
            <a:r>
              <a:rPr lang="it-IT" b="1" dirty="0">
                <a:solidFill>
                  <a:srgbClr val="FF0000"/>
                </a:solidFill>
              </a:rPr>
              <a:t> Promotion Pathways 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956A189C-9708-4A06-ADDE-C8EC31106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94858"/>
              </p:ext>
            </p:extLst>
          </p:nvPr>
        </p:nvGraphicFramePr>
        <p:xfrm>
          <a:off x="1907704" y="2162970"/>
          <a:ext cx="5932469" cy="219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78F5633B-8099-4499-A36A-DD81FF8D27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1794" y="3934763"/>
            <a:ext cx="3296752" cy="282353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7E1F47-6660-4AA2-8396-44443F10D15B}"/>
              </a:ext>
            </a:extLst>
          </p:cNvPr>
          <p:cNvSpPr txBox="1"/>
          <p:nvPr/>
        </p:nvSpPr>
        <p:spPr>
          <a:xfrm>
            <a:off x="3541993" y="4175932"/>
            <a:ext cx="3920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2019 – TRANSITION/EXPANSION TO ADULT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1901EC-6DF2-41B0-BDF3-7B145567E98B}"/>
              </a:ext>
            </a:extLst>
          </p:cNvPr>
          <p:cNvSpPr txBox="1"/>
          <p:nvPr/>
        </p:nvSpPr>
        <p:spPr>
          <a:xfrm>
            <a:off x="3529785" y="4671317"/>
            <a:ext cx="34184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FF0000"/>
                </a:solidFill>
              </a:rPr>
              <a:t>2020 – DTEP and TELEMEDICINE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AAFBED-B3D7-4CDE-8C88-131EA2F5BDD6}"/>
              </a:ext>
            </a:extLst>
          </p:cNvPr>
          <p:cNvSpPr txBox="1"/>
          <p:nvPr/>
        </p:nvSpPr>
        <p:spPr>
          <a:xfrm>
            <a:off x="2654854" y="5151247"/>
            <a:ext cx="480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DTEP IMPLEMENTATION WITH TELEMEDICINE DURING COVID-19: </a:t>
            </a:r>
            <a:r>
              <a:rPr lang="it-IT" sz="1500" b="1" dirty="0">
                <a:solidFill>
                  <a:srgbClr val="FF0000"/>
                </a:solidFill>
              </a:rPr>
              <a:t>1700 PATIENTS EVALUATED 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1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Line 2"/>
          <p:cNvSpPr>
            <a:spLocks noChangeShapeType="1"/>
          </p:cNvSpPr>
          <p:nvPr/>
        </p:nvSpPr>
        <p:spPr bwMode="auto">
          <a:xfrm>
            <a:off x="6091408" y="2953490"/>
            <a:ext cx="17897" cy="113994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06" name="Line 3"/>
          <p:cNvSpPr>
            <a:spLocks noChangeShapeType="1"/>
          </p:cNvSpPr>
          <p:nvPr/>
        </p:nvSpPr>
        <p:spPr bwMode="auto">
          <a:xfrm rot="10800000">
            <a:off x="5842090" y="3740733"/>
            <a:ext cx="0" cy="16192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 dirty="0"/>
          </a:p>
        </p:txBody>
      </p:sp>
      <p:sp>
        <p:nvSpPr>
          <p:cNvPr id="226307" name="Line 4"/>
          <p:cNvSpPr>
            <a:spLocks noChangeShapeType="1"/>
          </p:cNvSpPr>
          <p:nvPr/>
        </p:nvSpPr>
        <p:spPr bwMode="auto">
          <a:xfrm>
            <a:off x="4939553" y="1902137"/>
            <a:ext cx="0" cy="21050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08" name="Line 5"/>
          <p:cNvSpPr>
            <a:spLocks noChangeShapeType="1"/>
          </p:cNvSpPr>
          <p:nvPr/>
        </p:nvSpPr>
        <p:spPr bwMode="auto">
          <a:xfrm rot="10800000">
            <a:off x="4398436" y="4121167"/>
            <a:ext cx="6150" cy="92693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09" name="Line 6"/>
          <p:cNvSpPr>
            <a:spLocks noChangeShapeType="1"/>
          </p:cNvSpPr>
          <p:nvPr/>
        </p:nvSpPr>
        <p:spPr bwMode="auto">
          <a:xfrm>
            <a:off x="3865860" y="2739162"/>
            <a:ext cx="0" cy="129421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10" name="Line 7"/>
          <p:cNvSpPr>
            <a:spLocks noChangeShapeType="1"/>
          </p:cNvSpPr>
          <p:nvPr/>
        </p:nvSpPr>
        <p:spPr bwMode="auto">
          <a:xfrm rot="10800000">
            <a:off x="2976325" y="4174747"/>
            <a:ext cx="0" cy="1088231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11" name="Line 8"/>
          <p:cNvSpPr>
            <a:spLocks noChangeShapeType="1"/>
          </p:cNvSpPr>
          <p:nvPr/>
        </p:nvSpPr>
        <p:spPr bwMode="auto">
          <a:xfrm>
            <a:off x="2503908" y="1867313"/>
            <a:ext cx="0" cy="21050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12" name="Line 9"/>
          <p:cNvSpPr>
            <a:spLocks noChangeShapeType="1"/>
          </p:cNvSpPr>
          <p:nvPr/>
        </p:nvSpPr>
        <p:spPr bwMode="auto">
          <a:xfrm rot="10800000">
            <a:off x="1573706" y="4174746"/>
            <a:ext cx="0" cy="702469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13" name="Line 10"/>
          <p:cNvSpPr>
            <a:spLocks noChangeShapeType="1"/>
          </p:cNvSpPr>
          <p:nvPr/>
        </p:nvSpPr>
        <p:spPr bwMode="auto">
          <a:xfrm>
            <a:off x="1107294" y="3152367"/>
            <a:ext cx="0" cy="4857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226314" name="AutoShape 11"/>
          <p:cNvSpPr>
            <a:spLocks noChangeArrowheads="1"/>
          </p:cNvSpPr>
          <p:nvPr/>
        </p:nvSpPr>
        <p:spPr bwMode="auto">
          <a:xfrm>
            <a:off x="654849" y="3268015"/>
            <a:ext cx="8260549" cy="1241822"/>
          </a:xfrm>
          <a:prstGeom prst="rightArrow">
            <a:avLst>
              <a:gd name="adj1" fmla="val 47269"/>
              <a:gd name="adj2" fmla="val 102169"/>
            </a:avLst>
          </a:prstGeom>
          <a:gradFill rotWithShape="1">
            <a:gsLst>
              <a:gs pos="0">
                <a:srgbClr val="009900"/>
              </a:gs>
              <a:gs pos="50000">
                <a:srgbClr val="CCFFCC"/>
              </a:gs>
              <a:gs pos="100000">
                <a:srgbClr val="009900"/>
              </a:gs>
            </a:gsLst>
            <a:lin ang="5400000" scaled="1"/>
          </a:gradFill>
          <a:ln w="9525" algn="ctr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grpSp>
        <p:nvGrpSpPr>
          <p:cNvPr id="226315" name="Group 12"/>
          <p:cNvGrpSpPr>
            <a:grpSpLocks/>
          </p:cNvGrpSpPr>
          <p:nvPr/>
        </p:nvGrpSpPr>
        <p:grpSpPr bwMode="auto">
          <a:xfrm>
            <a:off x="464357" y="2396321"/>
            <a:ext cx="1210872" cy="756047"/>
            <a:chOff x="91" y="3602"/>
            <a:chExt cx="1111" cy="635"/>
          </a:xfrm>
        </p:grpSpPr>
        <p:sp>
          <p:nvSpPr>
            <p:cNvPr id="226358" name="AutoShape 13"/>
            <p:cNvSpPr>
              <a:spLocks noChangeArrowheads="1"/>
            </p:cNvSpPr>
            <p:nvPr/>
          </p:nvSpPr>
          <p:spPr bwMode="auto">
            <a:xfrm>
              <a:off x="91" y="3602"/>
              <a:ext cx="1111" cy="635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91" y="3682"/>
              <a:ext cx="1102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900" b="1" dirty="0">
                  <a:solidFill>
                    <a:srgbClr val="000000"/>
                  </a:solidFill>
                </a:rPr>
                <a:t>1993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900" dirty="0">
                  <a:solidFill>
                    <a:srgbClr val="000000"/>
                  </a:solidFill>
                </a:rPr>
                <a:t>MULTI-DISCIPLINARY WORKING GROUP </a:t>
              </a:r>
            </a:p>
          </p:txBody>
        </p:sp>
      </p:grpSp>
      <p:grpSp>
        <p:nvGrpSpPr>
          <p:cNvPr id="226316" name="Group 15"/>
          <p:cNvGrpSpPr>
            <a:grpSpLocks/>
          </p:cNvGrpSpPr>
          <p:nvPr/>
        </p:nvGrpSpPr>
        <p:grpSpPr bwMode="auto">
          <a:xfrm>
            <a:off x="591258" y="4390247"/>
            <a:ext cx="1977629" cy="594122"/>
            <a:chOff x="406" y="3158"/>
            <a:chExt cx="1661" cy="499"/>
          </a:xfrm>
        </p:grpSpPr>
        <p:sp>
          <p:nvSpPr>
            <p:cNvPr id="226356" name="AutoShape 16"/>
            <p:cNvSpPr>
              <a:spLocks noChangeArrowheads="1"/>
            </p:cNvSpPr>
            <p:nvPr/>
          </p:nvSpPr>
          <p:spPr bwMode="auto">
            <a:xfrm>
              <a:off x="674" y="3158"/>
              <a:ext cx="1114" cy="499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406" y="3236"/>
              <a:ext cx="166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1993 - 1997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BUILDING THE TOOLS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&amp; DISSEMINATION </a:t>
              </a:r>
            </a:p>
          </p:txBody>
        </p:sp>
      </p:grpSp>
      <p:grpSp>
        <p:nvGrpSpPr>
          <p:cNvPr id="226317" name="Group 18"/>
          <p:cNvGrpSpPr>
            <a:grpSpLocks/>
          </p:cNvGrpSpPr>
          <p:nvPr/>
        </p:nvGrpSpPr>
        <p:grpSpPr bwMode="auto">
          <a:xfrm>
            <a:off x="1766577" y="1786945"/>
            <a:ext cx="1410701" cy="906065"/>
            <a:chOff x="1187" y="2596"/>
            <a:chExt cx="1111" cy="761"/>
          </a:xfrm>
        </p:grpSpPr>
        <p:sp>
          <p:nvSpPr>
            <p:cNvPr id="226354" name="AutoShape 19"/>
            <p:cNvSpPr>
              <a:spLocks noChangeArrowheads="1"/>
            </p:cNvSpPr>
            <p:nvPr/>
          </p:nvSpPr>
          <p:spPr bwMode="auto">
            <a:xfrm>
              <a:off x="1187" y="2600"/>
              <a:ext cx="1111" cy="757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050" dirty="0">
                  <a:solidFill>
                    <a:srgbClr val="000000"/>
                  </a:solidFill>
                </a:rPr>
                <a:t>Booklet</a:t>
              </a:r>
            </a:p>
            <a:p>
              <a:pPr algn="ctr"/>
              <a:r>
                <a:rPr lang="it-IT" sz="1050" dirty="0">
                  <a:solidFill>
                    <a:srgbClr val="000000"/>
                  </a:solidFill>
                </a:rPr>
                <a:t>Training Course</a:t>
              </a:r>
            </a:p>
            <a:p>
              <a:pPr algn="ctr"/>
              <a:r>
                <a:rPr lang="it-IT" sz="1050" dirty="0">
                  <a:solidFill>
                    <a:srgbClr val="000000"/>
                  </a:solidFill>
                </a:rPr>
                <a:t>For family and </a:t>
              </a:r>
              <a:r>
                <a:rPr lang="it-IT" sz="1050" dirty="0" err="1">
                  <a:solidFill>
                    <a:srgbClr val="000000"/>
                  </a:solidFill>
                </a:rPr>
                <a:t>school</a:t>
              </a:r>
              <a:endParaRPr lang="it-IT" sz="1050" dirty="0">
                <a:solidFill>
                  <a:srgbClr val="000000"/>
                </a:solidFill>
              </a:endParaRPr>
            </a:p>
            <a:p>
              <a:pPr algn="ctr"/>
              <a:r>
                <a:rPr lang="it-IT" sz="1050" dirty="0">
                  <a:solidFill>
                    <a:srgbClr val="000000"/>
                  </a:solidFill>
                </a:rPr>
                <a:t>&amp; </a:t>
              </a:r>
              <a:r>
                <a:rPr lang="it-IT" sz="1050" dirty="0" err="1">
                  <a:solidFill>
                    <a:srgbClr val="000000"/>
                  </a:solidFill>
                </a:rPr>
                <a:t>Dissemination</a:t>
              </a:r>
              <a:r>
                <a:rPr lang="it-IT" sz="1050" dirty="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auto">
            <a:xfrm>
              <a:off x="1209" y="2596"/>
              <a:ext cx="106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latin typeface="Verdana" pitchFamily="34" charset="0"/>
                </a:rPr>
                <a:t>1993-1997</a:t>
              </a:r>
            </a:p>
          </p:txBody>
        </p:sp>
      </p:grpSp>
      <p:grpSp>
        <p:nvGrpSpPr>
          <p:cNvPr id="226318" name="Group 21"/>
          <p:cNvGrpSpPr>
            <a:grpSpLocks/>
          </p:cNvGrpSpPr>
          <p:nvPr/>
        </p:nvGrpSpPr>
        <p:grpSpPr bwMode="auto">
          <a:xfrm>
            <a:off x="2309392" y="4911742"/>
            <a:ext cx="1296590" cy="833171"/>
            <a:chOff x="1662" y="2105"/>
            <a:chExt cx="1134" cy="635"/>
          </a:xfrm>
        </p:grpSpPr>
        <p:sp>
          <p:nvSpPr>
            <p:cNvPr id="226352" name="AutoShape 22"/>
            <p:cNvSpPr>
              <a:spLocks noChangeArrowheads="1"/>
            </p:cNvSpPr>
            <p:nvPr/>
          </p:nvSpPr>
          <p:spPr bwMode="auto">
            <a:xfrm>
              <a:off x="1678" y="2105"/>
              <a:ext cx="1114" cy="635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11" name="Text Box 23"/>
            <p:cNvSpPr txBox="1">
              <a:spLocks noChangeArrowheads="1"/>
            </p:cNvSpPr>
            <p:nvPr/>
          </p:nvSpPr>
          <p:spPr bwMode="auto">
            <a:xfrm>
              <a:off x="1662" y="2151"/>
              <a:ext cx="1134" cy="5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latin typeface="Verdana" pitchFamily="34" charset="0"/>
                </a:rPr>
                <a:t>1999 - 2004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Local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Guidelines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CD for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health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professionals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it-IT" sz="900" dirty="0">
                  <a:solidFill>
                    <a:srgbClr val="000000"/>
                  </a:solidFill>
                  <a:latin typeface="Verdana" pitchFamily="34" charset="0"/>
                </a:rPr>
                <a:t>&amp;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Dissemination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 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3195391" y="2376167"/>
            <a:ext cx="1336889" cy="828845"/>
            <a:chOff x="3441456" y="1895113"/>
            <a:chExt cx="1782518" cy="781048"/>
          </a:xfrm>
        </p:grpSpPr>
        <p:sp>
          <p:nvSpPr>
            <p:cNvPr id="226350" name="AutoShape 25"/>
            <p:cNvSpPr>
              <a:spLocks noChangeArrowheads="1"/>
            </p:cNvSpPr>
            <p:nvPr/>
          </p:nvSpPr>
          <p:spPr bwMode="auto">
            <a:xfrm>
              <a:off x="3460261" y="1895113"/>
              <a:ext cx="1763713" cy="781048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14" name="Text Box 26"/>
            <p:cNvSpPr txBox="1">
              <a:spLocks noChangeArrowheads="1"/>
            </p:cNvSpPr>
            <p:nvPr/>
          </p:nvSpPr>
          <p:spPr bwMode="auto">
            <a:xfrm>
              <a:off x="3441456" y="2084070"/>
              <a:ext cx="1692275" cy="4567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latin typeface="Verdana" pitchFamily="34" charset="0"/>
                </a:rPr>
                <a:t>    2000 - 2002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Face-to face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meetings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Website </a:t>
              </a:r>
            </a:p>
          </p:txBody>
        </p:sp>
      </p:grpSp>
      <p:grpSp>
        <p:nvGrpSpPr>
          <p:cNvPr id="226320" name="Group 27"/>
          <p:cNvGrpSpPr>
            <a:grpSpLocks/>
          </p:cNvGrpSpPr>
          <p:nvPr/>
        </p:nvGrpSpPr>
        <p:grpSpPr bwMode="auto">
          <a:xfrm>
            <a:off x="3696100" y="4445647"/>
            <a:ext cx="1354931" cy="742622"/>
            <a:chOff x="2559" y="1183"/>
            <a:chExt cx="1138" cy="409"/>
          </a:xfrm>
        </p:grpSpPr>
        <p:sp>
          <p:nvSpPr>
            <p:cNvPr id="226348" name="AutoShape 28"/>
            <p:cNvSpPr>
              <a:spLocks noChangeArrowheads="1"/>
            </p:cNvSpPr>
            <p:nvPr/>
          </p:nvSpPr>
          <p:spPr bwMode="auto">
            <a:xfrm>
              <a:off x="2559" y="1183"/>
              <a:ext cx="1114" cy="409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17" name="Text Box 29"/>
            <p:cNvSpPr txBox="1">
              <a:spLocks noChangeArrowheads="1"/>
            </p:cNvSpPr>
            <p:nvPr/>
          </p:nvSpPr>
          <p:spPr bwMode="auto">
            <a:xfrm>
              <a:off x="2563" y="1183"/>
              <a:ext cx="113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latin typeface="Verdana" pitchFamily="34" charset="0"/>
                </a:rPr>
                <a:t>2007 - 2011 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Diagnostic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Therapeutic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Pathway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&amp;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Therapeutic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Education</a:t>
              </a:r>
              <a:endParaRPr lang="it-IT" sz="75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 err="1">
                  <a:solidFill>
                    <a:srgbClr val="000000"/>
                  </a:solidFill>
                  <a:latin typeface="Verdana" pitchFamily="34" charset="0"/>
                </a:rPr>
                <a:t>Chronic</a:t>
              </a: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Care Model </a:t>
              </a:r>
            </a:p>
          </p:txBody>
        </p:sp>
      </p:grpSp>
      <p:grpSp>
        <p:nvGrpSpPr>
          <p:cNvPr id="226321" name="Group 30"/>
          <p:cNvGrpSpPr>
            <a:grpSpLocks/>
          </p:cNvGrpSpPr>
          <p:nvPr/>
        </p:nvGrpSpPr>
        <p:grpSpPr bwMode="auto">
          <a:xfrm>
            <a:off x="4276375" y="1556423"/>
            <a:ext cx="1326356" cy="769144"/>
            <a:chOff x="2936" y="667"/>
            <a:chExt cx="1114" cy="646"/>
          </a:xfrm>
        </p:grpSpPr>
        <p:sp>
          <p:nvSpPr>
            <p:cNvPr id="226346" name="AutoShape 31"/>
            <p:cNvSpPr>
              <a:spLocks noChangeArrowheads="1"/>
            </p:cNvSpPr>
            <p:nvPr/>
          </p:nvSpPr>
          <p:spPr bwMode="auto">
            <a:xfrm>
              <a:off x="2936" y="667"/>
              <a:ext cx="1114" cy="543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20" name="Text Box 32"/>
            <p:cNvSpPr txBox="1">
              <a:spLocks noChangeArrowheads="1"/>
            </p:cNvSpPr>
            <p:nvPr/>
          </p:nvSpPr>
          <p:spPr bwMode="auto">
            <a:xfrm>
              <a:off x="2936" y="712"/>
              <a:ext cx="1089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2011 - 2014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Health</a:t>
              </a:r>
              <a:r>
                <a:rPr lang="it-IT" sz="75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 Promotion with  </a:t>
              </a:r>
              <a:r>
                <a:rPr lang="it-IT" sz="75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Expanded</a:t>
              </a:r>
              <a:r>
                <a:rPr lang="it-IT" sz="75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 </a:t>
              </a:r>
              <a:r>
                <a:rPr lang="it-IT" sz="75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Chronic</a:t>
              </a:r>
              <a:r>
                <a:rPr lang="it-IT" sz="75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 Care Model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it-IT" sz="75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26322" name="Group 33"/>
          <p:cNvGrpSpPr>
            <a:grpSpLocks/>
          </p:cNvGrpSpPr>
          <p:nvPr/>
        </p:nvGrpSpPr>
        <p:grpSpPr bwMode="auto">
          <a:xfrm>
            <a:off x="5112574" y="4908756"/>
            <a:ext cx="1495574" cy="878947"/>
            <a:chOff x="3717" y="381"/>
            <a:chExt cx="1128" cy="528"/>
          </a:xfrm>
        </p:grpSpPr>
        <p:sp>
          <p:nvSpPr>
            <p:cNvPr id="226344" name="AutoShape 34"/>
            <p:cNvSpPr>
              <a:spLocks noChangeArrowheads="1"/>
            </p:cNvSpPr>
            <p:nvPr/>
          </p:nvSpPr>
          <p:spPr bwMode="auto">
            <a:xfrm>
              <a:off x="3756" y="381"/>
              <a:ext cx="1089" cy="453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23" name="Text Box 35"/>
            <p:cNvSpPr txBox="1">
              <a:spLocks noChangeArrowheads="1"/>
            </p:cNvSpPr>
            <p:nvPr/>
          </p:nvSpPr>
          <p:spPr bwMode="auto">
            <a:xfrm>
              <a:off x="3717" y="396"/>
              <a:ext cx="1089" cy="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FF0000"/>
                  </a:solidFill>
                  <a:latin typeface="Verdana" pitchFamily="34" charset="0"/>
                </a:rPr>
                <a:t>2019 – ONGOING</a:t>
              </a:r>
            </a:p>
            <a:p>
              <a:pPr marL="128588" indent="-128588" algn="ctr" eaLnBrk="0" hangingPunct="0">
                <a:spcBef>
                  <a:spcPct val="20000"/>
                </a:spcBef>
                <a:buFontTx/>
                <a:buChar char="-"/>
                <a:defRPr/>
              </a:pPr>
              <a:r>
                <a:rPr lang="it-IT" sz="750" b="1" dirty="0">
                  <a:solidFill>
                    <a:srgbClr val="FF0000"/>
                  </a:solidFill>
                  <a:latin typeface="Verdana" pitchFamily="34" charset="0"/>
                </a:rPr>
                <a:t>EXPANSION TO ADULT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it-IT" sz="750" b="1" dirty="0">
                  <a:solidFill>
                    <a:srgbClr val="FF0000"/>
                  </a:solidFill>
                  <a:latin typeface="Verdana" pitchFamily="34" charset="0"/>
                </a:rPr>
                <a:t>- INSTRUCTING THE INSTRUCTORS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</p:grpSp>
      <p:grpSp>
        <p:nvGrpSpPr>
          <p:cNvPr id="226323" name="Group 36"/>
          <p:cNvGrpSpPr>
            <a:grpSpLocks/>
          </p:cNvGrpSpPr>
          <p:nvPr/>
        </p:nvGrpSpPr>
        <p:grpSpPr bwMode="auto">
          <a:xfrm>
            <a:off x="5352217" y="2330470"/>
            <a:ext cx="1515569" cy="623020"/>
            <a:chOff x="4559" y="119"/>
            <a:chExt cx="1089" cy="377"/>
          </a:xfrm>
        </p:grpSpPr>
        <p:sp>
          <p:nvSpPr>
            <p:cNvPr id="226342" name="AutoShape 37"/>
            <p:cNvSpPr>
              <a:spLocks noChangeArrowheads="1"/>
            </p:cNvSpPr>
            <p:nvPr/>
          </p:nvSpPr>
          <p:spPr bwMode="auto">
            <a:xfrm>
              <a:off x="4559" y="119"/>
              <a:ext cx="1089" cy="377"/>
            </a:xfrm>
            <a:prstGeom prst="flowChartAlternateProcess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35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26" name="Text Box 38"/>
            <p:cNvSpPr txBox="1">
              <a:spLocks noChangeArrowheads="1"/>
            </p:cNvSpPr>
            <p:nvPr/>
          </p:nvSpPr>
          <p:spPr bwMode="auto">
            <a:xfrm>
              <a:off x="4559" y="178"/>
              <a:ext cx="1088" cy="2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FF0000"/>
                  </a:solidFill>
                  <a:latin typeface="Verdana" pitchFamily="34" charset="0"/>
                </a:rPr>
                <a:t>2020 – ONGOING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FF0000"/>
                  </a:solidFill>
                  <a:latin typeface="Verdana" pitchFamily="34" charset="0"/>
                </a:rPr>
                <a:t>DTEP with </a:t>
              </a:r>
            </a:p>
            <a:p>
              <a:pPr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it-IT" sz="750" b="1" dirty="0">
                  <a:solidFill>
                    <a:srgbClr val="FF0000"/>
                  </a:solidFill>
                  <a:latin typeface="Verdana" pitchFamily="34" charset="0"/>
                </a:rPr>
                <a:t>TELEMEDICINE  </a:t>
              </a:r>
            </a:p>
          </p:txBody>
        </p:sp>
      </p:grpSp>
      <p:sp>
        <p:nvSpPr>
          <p:cNvPr id="226324" name="Oval 39"/>
          <p:cNvSpPr>
            <a:spLocks noChangeArrowheads="1"/>
          </p:cNvSpPr>
          <p:nvPr/>
        </p:nvSpPr>
        <p:spPr bwMode="auto">
          <a:xfrm>
            <a:off x="972158" y="3572693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25" name="Oval 40"/>
          <p:cNvSpPr>
            <a:spLocks noChangeArrowheads="1"/>
          </p:cNvSpPr>
          <p:nvPr/>
        </p:nvSpPr>
        <p:spPr bwMode="auto">
          <a:xfrm rot="10800000">
            <a:off x="1440358" y="3904474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26" name="Oval 41"/>
          <p:cNvSpPr>
            <a:spLocks noChangeArrowheads="1"/>
          </p:cNvSpPr>
          <p:nvPr/>
        </p:nvSpPr>
        <p:spPr bwMode="auto">
          <a:xfrm>
            <a:off x="2365714" y="3580624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27" name="Oval 42"/>
          <p:cNvSpPr>
            <a:spLocks noChangeArrowheads="1"/>
          </p:cNvSpPr>
          <p:nvPr/>
        </p:nvSpPr>
        <p:spPr bwMode="auto">
          <a:xfrm rot="10800000">
            <a:off x="2833901" y="3930073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28" name="Oval 43"/>
          <p:cNvSpPr>
            <a:spLocks noChangeArrowheads="1"/>
          </p:cNvSpPr>
          <p:nvPr/>
        </p:nvSpPr>
        <p:spPr bwMode="auto">
          <a:xfrm>
            <a:off x="3728911" y="3580624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29" name="Oval 44"/>
          <p:cNvSpPr>
            <a:spLocks noChangeArrowheads="1"/>
          </p:cNvSpPr>
          <p:nvPr/>
        </p:nvSpPr>
        <p:spPr bwMode="auto">
          <a:xfrm rot="10800000">
            <a:off x="4266445" y="3904474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30" name="Oval 45"/>
          <p:cNvSpPr>
            <a:spLocks noChangeArrowheads="1"/>
          </p:cNvSpPr>
          <p:nvPr/>
        </p:nvSpPr>
        <p:spPr bwMode="auto">
          <a:xfrm>
            <a:off x="4793617" y="3573924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31" name="Oval 46"/>
          <p:cNvSpPr>
            <a:spLocks noChangeArrowheads="1"/>
          </p:cNvSpPr>
          <p:nvPr/>
        </p:nvSpPr>
        <p:spPr bwMode="auto">
          <a:xfrm rot="10800000">
            <a:off x="5709127" y="3939262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32" name="Oval 47"/>
          <p:cNvSpPr>
            <a:spLocks noChangeArrowheads="1"/>
          </p:cNvSpPr>
          <p:nvPr/>
        </p:nvSpPr>
        <p:spPr bwMode="auto">
          <a:xfrm>
            <a:off x="5965220" y="3578333"/>
            <a:ext cx="270272" cy="270272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350">
              <a:latin typeface="Verdana" pitchFamily="34" charset="0"/>
            </a:endParaRPr>
          </a:p>
        </p:txBody>
      </p:sp>
      <p:sp>
        <p:nvSpPr>
          <p:cNvPr id="226333" name="Text Box 48"/>
          <p:cNvSpPr txBox="1">
            <a:spLocks noChangeArrowheads="1"/>
          </p:cNvSpPr>
          <p:nvPr/>
        </p:nvSpPr>
        <p:spPr bwMode="auto">
          <a:xfrm>
            <a:off x="959061" y="3611763"/>
            <a:ext cx="296466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1</a:t>
            </a:r>
          </a:p>
        </p:txBody>
      </p:sp>
      <p:sp>
        <p:nvSpPr>
          <p:cNvPr id="226334" name="Text Box 49"/>
          <p:cNvSpPr txBox="1">
            <a:spLocks noChangeArrowheads="1"/>
          </p:cNvSpPr>
          <p:nvPr/>
        </p:nvSpPr>
        <p:spPr bwMode="auto">
          <a:xfrm>
            <a:off x="1432024" y="3937811"/>
            <a:ext cx="29646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>
                <a:latin typeface="Verdana" pitchFamily="34" charset="0"/>
              </a:rPr>
              <a:t>2</a:t>
            </a:r>
          </a:p>
        </p:txBody>
      </p:sp>
      <p:sp>
        <p:nvSpPr>
          <p:cNvPr id="226335" name="Text Box 50"/>
          <p:cNvSpPr txBox="1">
            <a:spLocks noChangeArrowheads="1"/>
          </p:cNvSpPr>
          <p:nvPr/>
        </p:nvSpPr>
        <p:spPr bwMode="auto">
          <a:xfrm>
            <a:off x="2355928" y="3617534"/>
            <a:ext cx="296466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>
                <a:latin typeface="Verdana" pitchFamily="34" charset="0"/>
              </a:rPr>
              <a:t>3</a:t>
            </a:r>
          </a:p>
        </p:txBody>
      </p:sp>
      <p:sp>
        <p:nvSpPr>
          <p:cNvPr id="226336" name="Text Box 51"/>
          <p:cNvSpPr txBox="1">
            <a:spLocks noChangeArrowheads="1"/>
          </p:cNvSpPr>
          <p:nvPr/>
        </p:nvSpPr>
        <p:spPr bwMode="auto">
          <a:xfrm>
            <a:off x="2822088" y="3968027"/>
            <a:ext cx="296466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4</a:t>
            </a:r>
          </a:p>
        </p:txBody>
      </p:sp>
      <p:sp>
        <p:nvSpPr>
          <p:cNvPr id="226337" name="Text Box 52"/>
          <p:cNvSpPr txBox="1">
            <a:spLocks noChangeArrowheads="1"/>
          </p:cNvSpPr>
          <p:nvPr/>
        </p:nvSpPr>
        <p:spPr bwMode="auto">
          <a:xfrm>
            <a:off x="3717628" y="3606071"/>
            <a:ext cx="29646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5</a:t>
            </a:r>
          </a:p>
        </p:txBody>
      </p:sp>
      <p:sp>
        <p:nvSpPr>
          <p:cNvPr id="226338" name="Text Box 53"/>
          <p:cNvSpPr txBox="1">
            <a:spLocks noChangeArrowheads="1"/>
          </p:cNvSpPr>
          <p:nvPr/>
        </p:nvSpPr>
        <p:spPr bwMode="auto">
          <a:xfrm>
            <a:off x="4250203" y="3935406"/>
            <a:ext cx="29646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6</a:t>
            </a:r>
          </a:p>
        </p:txBody>
      </p:sp>
      <p:sp>
        <p:nvSpPr>
          <p:cNvPr id="226339" name="Text Box 54"/>
          <p:cNvSpPr txBox="1">
            <a:spLocks noChangeArrowheads="1"/>
          </p:cNvSpPr>
          <p:nvPr/>
        </p:nvSpPr>
        <p:spPr bwMode="auto">
          <a:xfrm>
            <a:off x="4851925" y="3611763"/>
            <a:ext cx="175256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7</a:t>
            </a:r>
          </a:p>
        </p:txBody>
      </p:sp>
      <p:sp>
        <p:nvSpPr>
          <p:cNvPr id="226340" name="Text Box 55"/>
          <p:cNvSpPr txBox="1">
            <a:spLocks noChangeArrowheads="1"/>
          </p:cNvSpPr>
          <p:nvPr/>
        </p:nvSpPr>
        <p:spPr bwMode="auto">
          <a:xfrm>
            <a:off x="5941919" y="3606194"/>
            <a:ext cx="334771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9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37DBD3AD-EEA6-F946-945A-582D431E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164" y="811217"/>
            <a:ext cx="6749063" cy="4739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altLang="it-IT" sz="225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IOEASMA model: A  LONG JOURNEY …..</a:t>
            </a:r>
            <a:r>
              <a:rPr lang="it-IT" altLang="it-IT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CA588018-8FA1-B44F-93CD-E8642A5FE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25" y="3205012"/>
            <a:ext cx="1908527" cy="1051469"/>
          </a:xfrm>
          <a:prstGeom prst="rect">
            <a:avLst/>
          </a:prstGeom>
        </p:spPr>
      </p:pic>
      <p:sp>
        <p:nvSpPr>
          <p:cNvPr id="59" name="Text Box 56">
            <a:extLst>
              <a:ext uri="{FF2B5EF4-FFF2-40B4-BE49-F238E27FC236}">
                <a16:creationId xmlns:a16="http://schemas.microsoft.com/office/drawing/2014/main" id="{3CDEFA0D-EACA-F047-9CCA-BA4C3CED13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27724" y="3962219"/>
            <a:ext cx="226412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dirty="0">
                <a:latin typeface="Verdan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1989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66AFAFD-8D14-334F-95D9-EB322D806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2122" b="1407"/>
          <a:stretch/>
        </p:blipFill>
        <p:spPr>
          <a:xfrm>
            <a:off x="5407280" y="980728"/>
            <a:ext cx="3413192" cy="525658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62CCA5-4C2D-1644-887A-8F8268B9C593}"/>
              </a:ext>
            </a:extLst>
          </p:cNvPr>
          <p:cNvSpPr txBox="1"/>
          <p:nvPr/>
        </p:nvSpPr>
        <p:spPr>
          <a:xfrm flipH="1">
            <a:off x="1115616" y="1484784"/>
            <a:ext cx="3698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</a:rPr>
              <a:t>THANK YOU !! 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66BD20B-49D4-5647-AE7F-DB27ADBAA7E0}"/>
              </a:ext>
            </a:extLst>
          </p:cNvPr>
          <p:cNvSpPr/>
          <p:nvPr/>
        </p:nvSpPr>
        <p:spPr>
          <a:xfrm>
            <a:off x="227128" y="2732464"/>
            <a:ext cx="7691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Sebastiano Guarnaccia MD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Ioeasma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Project 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Clinical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Experimental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Science 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of Brescia,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Italy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Mail: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guarnaccia.s@gmail.com</a:t>
            </a:r>
            <a:br>
              <a:rPr lang="it-IT" dirty="0"/>
            </a:br>
            <a:r>
              <a:rPr lang="it-IT" sz="2800" dirty="0"/>
              <a:t>                                                                                     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www.ioeasma.it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9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3E33A7-8971-433B-B40E-177CF215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14337" name="Rettangolo 3">
            <a:extLst>
              <a:ext uri="{FF2B5EF4-FFF2-40B4-BE49-F238E27FC236}">
                <a16:creationId xmlns:a16="http://schemas.microsoft.com/office/drawing/2014/main" id="{465F1FB0-6274-1747-BCA6-2B7D23CC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>
                <a:solidFill>
                  <a:srgbClr val="3744B0"/>
                </a:solidFill>
                <a:latin typeface="Arial Rounded MT Bold" panose="020F0704030504030204" pitchFamily="34" charset="77"/>
              </a:rPr>
              <a:t> </a:t>
            </a:r>
            <a:endParaRPr lang="en-GB" altLang="it-IT" sz="1800" i="1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EA86B3-BE06-DD4B-AADC-049DF89F04A0}"/>
              </a:ext>
            </a:extLst>
          </p:cNvPr>
          <p:cNvSpPr txBox="1"/>
          <p:nvPr/>
        </p:nvSpPr>
        <p:spPr>
          <a:xfrm>
            <a:off x="325581" y="951547"/>
            <a:ext cx="8881790" cy="54168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 err="1">
                <a:latin typeface="+mn-lt"/>
              </a:rPr>
              <a:t>Aim</a:t>
            </a:r>
            <a:r>
              <a:rPr lang="it-IT" sz="2400" b="1" dirty="0">
                <a:latin typeface="+mn-lt"/>
              </a:rPr>
              <a:t> of the </a:t>
            </a:r>
            <a:r>
              <a:rPr lang="it-IT" sz="2400" b="1" dirty="0" err="1">
                <a:latin typeface="+mn-lt"/>
              </a:rPr>
              <a:t>project</a:t>
            </a:r>
            <a:r>
              <a:rPr lang="it-IT" sz="2400" b="1" dirty="0">
                <a:latin typeface="+mn-lt"/>
              </a:rPr>
              <a:t>  </a:t>
            </a:r>
          </a:p>
          <a:p>
            <a:pPr>
              <a:defRPr/>
            </a:pPr>
            <a:endParaRPr lang="it-IT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+mn-lt"/>
              </a:rPr>
              <a:t>To investigate </a:t>
            </a:r>
            <a:r>
              <a:rPr lang="it-IT" sz="2000" dirty="0" err="1">
                <a:latin typeface="+mn-lt"/>
              </a:rPr>
              <a:t>pitfalls</a:t>
            </a:r>
            <a:r>
              <a:rPr lang="it-IT" sz="2000" dirty="0">
                <a:latin typeface="+mn-lt"/>
              </a:rPr>
              <a:t>  and </a:t>
            </a:r>
            <a:r>
              <a:rPr lang="it-IT" sz="2000" dirty="0" err="1">
                <a:latin typeface="+mn-lt"/>
              </a:rPr>
              <a:t>barriers</a:t>
            </a:r>
            <a:r>
              <a:rPr lang="it-IT" sz="2000" dirty="0">
                <a:latin typeface="+mn-lt"/>
              </a:rPr>
              <a:t> in </a:t>
            </a:r>
            <a:r>
              <a:rPr lang="it-IT" sz="2000" dirty="0" err="1">
                <a:latin typeface="+mn-lt"/>
              </a:rPr>
              <a:t>implementing</a:t>
            </a:r>
            <a:r>
              <a:rPr lang="it-IT" sz="2000" dirty="0">
                <a:latin typeface="+mn-lt"/>
              </a:rPr>
              <a:t>  </a:t>
            </a:r>
            <a:r>
              <a:rPr lang="it-IT" sz="2000" dirty="0" err="1">
                <a:latin typeface="+mn-lt"/>
              </a:rPr>
              <a:t>asthma</a:t>
            </a:r>
            <a:r>
              <a:rPr lang="it-IT" sz="2000" dirty="0">
                <a:latin typeface="+mn-lt"/>
              </a:rPr>
              <a:t> 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      </a:t>
            </a:r>
            <a:r>
              <a:rPr lang="it-IT" sz="2000" dirty="0" err="1">
                <a:latin typeface="+mn-lt"/>
              </a:rPr>
              <a:t>guidelines</a:t>
            </a:r>
            <a:r>
              <a:rPr lang="it-IT" sz="2000" dirty="0">
                <a:latin typeface="+mn-lt"/>
              </a:rPr>
              <a:t> in </a:t>
            </a:r>
            <a:r>
              <a:rPr lang="it-IT" sz="2000" dirty="0" err="1">
                <a:latin typeface="+mn-lt"/>
              </a:rPr>
              <a:t>children</a:t>
            </a:r>
            <a:r>
              <a:rPr lang="it-IT" sz="2000" dirty="0">
                <a:latin typeface="+mn-lt"/>
              </a:rPr>
              <a:t> in </a:t>
            </a:r>
            <a:r>
              <a:rPr lang="it-IT" sz="2000" dirty="0" err="1">
                <a:latin typeface="+mn-lt"/>
              </a:rPr>
              <a:t>Italy</a:t>
            </a:r>
            <a:r>
              <a:rPr lang="it-IT" sz="2000" dirty="0">
                <a:latin typeface="+mn-lt"/>
              </a:rPr>
              <a:t>, </a:t>
            </a:r>
            <a:r>
              <a:rPr lang="it-IT" sz="2000" dirty="0" err="1">
                <a:latin typeface="+mn-lt"/>
              </a:rPr>
              <a:t>namely</a:t>
            </a:r>
            <a:r>
              <a:rPr lang="it-IT" sz="2000" dirty="0">
                <a:latin typeface="+mn-lt"/>
              </a:rPr>
              <a:t> in Brescia </a:t>
            </a:r>
            <a:r>
              <a:rPr lang="it-IT" sz="2000" dirty="0" err="1">
                <a:latin typeface="+mn-lt"/>
              </a:rPr>
              <a:t>metropolitan</a:t>
            </a:r>
            <a:r>
              <a:rPr lang="it-IT" sz="2000" dirty="0">
                <a:latin typeface="+mn-lt"/>
              </a:rPr>
              <a:t> area in </a:t>
            </a:r>
          </a:p>
          <a:p>
            <a:pPr>
              <a:defRPr/>
            </a:pPr>
            <a:r>
              <a:rPr lang="it-IT" sz="2000" dirty="0"/>
              <a:t>      </a:t>
            </a:r>
            <a:r>
              <a:rPr lang="it-IT" sz="2000" dirty="0" err="1"/>
              <a:t>Lombardy</a:t>
            </a:r>
            <a:r>
              <a:rPr lang="it-IT" sz="2000" dirty="0"/>
              <a:t> (</a:t>
            </a:r>
            <a:r>
              <a:rPr lang="it-IT" sz="2000" dirty="0">
                <a:latin typeface="+mn-lt"/>
              </a:rPr>
              <a:t>&gt;  1 </a:t>
            </a:r>
            <a:r>
              <a:rPr lang="it-IT" sz="2000" dirty="0" err="1">
                <a:latin typeface="+mn-lt"/>
              </a:rPr>
              <a:t>Million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inhabitants</a:t>
            </a:r>
            <a:r>
              <a:rPr lang="it-IT" sz="2000" dirty="0"/>
              <a:t>)</a:t>
            </a:r>
            <a:endParaRPr lang="it-IT" sz="2000" dirty="0">
              <a:latin typeface="+mn-lt"/>
            </a:endParaRP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+mn-lt"/>
              </a:rPr>
              <a:t>To </a:t>
            </a:r>
            <a:r>
              <a:rPr lang="it-IT" sz="2000" dirty="0" err="1">
                <a:latin typeface="+mn-lt"/>
              </a:rPr>
              <a:t>evaluate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strategy</a:t>
            </a:r>
            <a:r>
              <a:rPr lang="it-IT" sz="2000" dirty="0">
                <a:latin typeface="+mn-lt"/>
              </a:rPr>
              <a:t> and </a:t>
            </a:r>
            <a:r>
              <a:rPr lang="it-IT" sz="2000" dirty="0" err="1">
                <a:latin typeface="+mn-lt"/>
              </a:rPr>
              <a:t>tools</a:t>
            </a:r>
            <a:r>
              <a:rPr lang="it-IT" sz="2000" dirty="0">
                <a:latin typeface="+mn-lt"/>
              </a:rPr>
              <a:t> to facilitate </a:t>
            </a:r>
            <a:r>
              <a:rPr lang="it-IT" sz="2000" dirty="0" err="1">
                <a:latin typeface="+mn-lt"/>
              </a:rPr>
              <a:t>implementation</a:t>
            </a:r>
            <a:r>
              <a:rPr lang="it-IT" sz="2000" dirty="0">
                <a:latin typeface="+mn-lt"/>
              </a:rPr>
              <a:t> and </a:t>
            </a:r>
            <a:r>
              <a:rPr lang="it-IT" sz="2000" dirty="0" err="1">
                <a:latin typeface="+mn-lt"/>
              </a:rPr>
              <a:t>improvement</a:t>
            </a:r>
            <a:r>
              <a:rPr lang="it-IT" sz="2000" dirty="0">
                <a:latin typeface="+mn-lt"/>
              </a:rPr>
              <a:t> of 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      </a:t>
            </a:r>
            <a:r>
              <a:rPr lang="it-IT" sz="2000" dirty="0" err="1">
                <a:latin typeface="+mn-lt"/>
              </a:rPr>
              <a:t>pediatric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asthma</a:t>
            </a:r>
            <a:r>
              <a:rPr lang="it-IT" sz="2000" dirty="0">
                <a:latin typeface="+mn-lt"/>
              </a:rPr>
              <a:t> management 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      </a:t>
            </a:r>
            <a:endParaRPr lang="it-IT" sz="2000" dirty="0"/>
          </a:p>
          <a:p>
            <a:pPr>
              <a:defRPr/>
            </a:pPr>
            <a:r>
              <a:rPr lang="it-IT" b="1" dirty="0"/>
              <a:t> </a:t>
            </a:r>
            <a:r>
              <a:rPr lang="it-IT" sz="2000" b="1" dirty="0" err="1"/>
              <a:t>Objectives</a:t>
            </a:r>
            <a:r>
              <a:rPr lang="it-IT" sz="2000" b="1" dirty="0"/>
              <a:t> </a:t>
            </a:r>
          </a:p>
          <a:p>
            <a:pPr>
              <a:defRPr/>
            </a:pP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solidFill>
                  <a:srgbClr val="FF0000"/>
                </a:solidFill>
              </a:rPr>
              <a:t>Harmonizing</a:t>
            </a:r>
            <a:r>
              <a:rPr lang="it-IT" sz="2000" dirty="0">
                <a:solidFill>
                  <a:srgbClr val="FF0000"/>
                </a:solidFill>
              </a:rPr>
              <a:t> management of </a:t>
            </a:r>
            <a:r>
              <a:rPr lang="it-IT" sz="2000" dirty="0" err="1">
                <a:solidFill>
                  <a:srgbClr val="FF0000"/>
                </a:solidFill>
              </a:rPr>
              <a:t>pediatric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asthma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across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health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professionals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it-IT" sz="2000" dirty="0">
                <a:solidFill>
                  <a:srgbClr val="FF0000"/>
                </a:solidFill>
              </a:rPr>
              <a:t>    (</a:t>
            </a:r>
            <a:r>
              <a:rPr lang="it-IT" sz="2000" dirty="0" err="1">
                <a:solidFill>
                  <a:srgbClr val="FF0000"/>
                </a:solidFill>
              </a:rPr>
              <a:t>pediatricians</a:t>
            </a:r>
            <a:r>
              <a:rPr lang="it-IT" sz="2000" dirty="0">
                <a:solidFill>
                  <a:srgbClr val="FF0000"/>
                </a:solidFill>
              </a:rPr>
              <a:t> and </a:t>
            </a:r>
            <a:r>
              <a:rPr lang="it-IT" sz="2000" dirty="0" err="1">
                <a:solidFill>
                  <a:srgbClr val="FF0000"/>
                </a:solidFill>
              </a:rPr>
              <a:t>primary</a:t>
            </a:r>
            <a:r>
              <a:rPr lang="it-IT" sz="2000" dirty="0">
                <a:solidFill>
                  <a:srgbClr val="FF0000"/>
                </a:solidFill>
              </a:rPr>
              <a:t> care </a:t>
            </a:r>
            <a:r>
              <a:rPr lang="it-IT" sz="2000" dirty="0" err="1">
                <a:solidFill>
                  <a:srgbClr val="FF0000"/>
                </a:solidFill>
              </a:rPr>
              <a:t>practitioners</a:t>
            </a:r>
            <a:r>
              <a:rPr lang="it-IT" sz="2000" dirty="0">
                <a:solidFill>
                  <a:srgbClr val="FF0000"/>
                </a:solidFill>
              </a:rPr>
              <a:t>) and </a:t>
            </a:r>
            <a:r>
              <a:rPr lang="it-IT" sz="2000" dirty="0" err="1">
                <a:solidFill>
                  <a:srgbClr val="FF0000"/>
                </a:solidFill>
              </a:rPr>
              <a:t>at</a:t>
            </a:r>
            <a:r>
              <a:rPr lang="it-IT" sz="2000" dirty="0">
                <a:solidFill>
                  <a:srgbClr val="FF0000"/>
                </a:solidFill>
              </a:rPr>
              <a:t> the community </a:t>
            </a:r>
            <a:r>
              <a:rPr lang="it-IT" sz="2000" dirty="0" err="1">
                <a:solidFill>
                  <a:srgbClr val="FF0000"/>
                </a:solidFill>
              </a:rPr>
              <a:t>level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it-IT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solidFill>
                  <a:srgbClr val="FF0000"/>
                </a:solidFill>
              </a:rPr>
              <a:t>Reducing</a:t>
            </a:r>
            <a:r>
              <a:rPr lang="it-IT" sz="2000" dirty="0">
                <a:solidFill>
                  <a:srgbClr val="FF0000"/>
                </a:solidFill>
              </a:rPr>
              <a:t>  </a:t>
            </a:r>
            <a:r>
              <a:rPr lang="it-IT" sz="2000" dirty="0" err="1">
                <a:solidFill>
                  <a:srgbClr val="FF0000"/>
                </a:solidFill>
              </a:rPr>
              <a:t>asthma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exacerbations</a:t>
            </a:r>
            <a:r>
              <a:rPr lang="it-IT" sz="2000" dirty="0">
                <a:solidFill>
                  <a:srgbClr val="FF0000"/>
                </a:solidFill>
              </a:rPr>
              <a:t> and </a:t>
            </a:r>
            <a:r>
              <a:rPr lang="it-IT" sz="2000" dirty="0" err="1">
                <a:solidFill>
                  <a:srgbClr val="FF0000"/>
                </a:solidFill>
              </a:rPr>
              <a:t>access</a:t>
            </a:r>
            <a:r>
              <a:rPr lang="it-IT" sz="2000" dirty="0">
                <a:solidFill>
                  <a:srgbClr val="FF0000"/>
                </a:solidFill>
              </a:rPr>
              <a:t> to the E.R.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it-IT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CBF0F9-0BA1-6D4B-8A20-90D455BA92D7}"/>
              </a:ext>
            </a:extLst>
          </p:cNvPr>
          <p:cNvSpPr txBox="1"/>
          <p:nvPr/>
        </p:nvSpPr>
        <p:spPr>
          <a:xfrm>
            <a:off x="2555776" y="188640"/>
            <a:ext cx="366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The « IOEASMA «  Project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4B0621-6EC6-8847-B560-6E2C22EE7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3222"/>
            <a:ext cx="2267743" cy="14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F0C0B3-9A15-4FE6-86A9-7175183D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14337" name="Rettangolo 3">
            <a:extLst>
              <a:ext uri="{FF2B5EF4-FFF2-40B4-BE49-F238E27FC236}">
                <a16:creationId xmlns:a16="http://schemas.microsoft.com/office/drawing/2014/main" id="{465F1FB0-6274-1747-BCA6-2B7D23CC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>
                <a:solidFill>
                  <a:srgbClr val="3744B0"/>
                </a:solidFill>
                <a:latin typeface="Arial Rounded MT Bold" panose="020F0704030504030204" pitchFamily="34" charset="77"/>
              </a:rPr>
              <a:t> </a:t>
            </a:r>
            <a:endParaRPr lang="en-GB" altLang="it-IT" sz="1800" i="1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AE4EC4-3193-1C46-8FAC-E63A8E989E04}"/>
              </a:ext>
            </a:extLst>
          </p:cNvPr>
          <p:cNvSpPr txBox="1"/>
          <p:nvPr/>
        </p:nvSpPr>
        <p:spPr>
          <a:xfrm>
            <a:off x="358775" y="333375"/>
            <a:ext cx="20165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latin typeface="+mj-lt"/>
              </a:rPr>
              <a:t>BACKGROUND</a:t>
            </a:r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EA86B3-BE06-DD4B-AADC-049DF89F04A0}"/>
              </a:ext>
            </a:extLst>
          </p:cNvPr>
          <p:cNvSpPr txBox="1"/>
          <p:nvPr/>
        </p:nvSpPr>
        <p:spPr>
          <a:xfrm>
            <a:off x="464208" y="1584515"/>
            <a:ext cx="7990970" cy="43704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latin typeface="+mn-lt"/>
              </a:rPr>
              <a:t>Pediatric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Asthma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Guidelines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have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been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published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since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many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years</a:t>
            </a:r>
            <a:r>
              <a:rPr lang="it-IT" sz="2000" dirty="0">
                <a:latin typeface="+mn-lt"/>
              </a:rPr>
              <a:t> and 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     </a:t>
            </a:r>
            <a:r>
              <a:rPr lang="it-IT" sz="2000" dirty="0" err="1">
                <a:latin typeface="+mn-lt"/>
              </a:rPr>
              <a:t>regularly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updated</a:t>
            </a:r>
            <a:r>
              <a:rPr lang="it-IT" sz="2000" dirty="0">
                <a:latin typeface="+mn-lt"/>
              </a:rPr>
              <a:t> </a:t>
            </a: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+mn-lt"/>
              </a:rPr>
              <a:t>YET  Management of </a:t>
            </a:r>
            <a:r>
              <a:rPr lang="it-IT" sz="2000" dirty="0" err="1">
                <a:latin typeface="+mn-lt"/>
              </a:rPr>
              <a:t>asthma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is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not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adequate</a:t>
            </a:r>
            <a:r>
              <a:rPr lang="it-IT" sz="2000" dirty="0">
                <a:latin typeface="+mn-lt"/>
              </a:rPr>
              <a:t> :</a:t>
            </a:r>
          </a:p>
          <a:p>
            <a:pPr>
              <a:defRPr/>
            </a:pPr>
            <a:r>
              <a:rPr lang="it-IT" sz="2000" dirty="0"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t-IT" sz="2000" dirty="0">
                <a:latin typeface="+mn-lt"/>
              </a:rPr>
              <a:t>       Delay in </a:t>
            </a:r>
            <a:r>
              <a:rPr lang="it-IT" sz="2000" dirty="0" err="1">
                <a:latin typeface="+mn-lt"/>
              </a:rPr>
              <a:t>diagnosis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is</a:t>
            </a:r>
            <a:r>
              <a:rPr lang="it-IT" sz="2000" dirty="0">
                <a:latin typeface="+mn-lt"/>
              </a:rPr>
              <a:t> a </a:t>
            </a:r>
            <a:r>
              <a:rPr lang="it-IT" sz="2000" dirty="0" err="1">
                <a:latin typeface="+mn-lt"/>
              </a:rPr>
              <a:t>daily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finding</a:t>
            </a:r>
            <a:r>
              <a:rPr lang="it-IT" sz="2000" dirty="0"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t-IT" sz="2000" dirty="0">
                <a:latin typeface="+mn-lt"/>
              </a:rPr>
              <a:t>      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Lack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adherence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asthma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management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is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constantly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reported</a:t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      (e.g. </a:t>
            </a:r>
            <a:r>
              <a:rPr lang="it-IT" sz="2000" dirty="0" err="1">
                <a:solidFill>
                  <a:srgbClr val="FF0000"/>
                </a:solidFill>
              </a:rPr>
              <a:t>therapy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modulation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proper</a:t>
            </a:r>
            <a:r>
              <a:rPr lang="it-IT" sz="2000" dirty="0">
                <a:solidFill>
                  <a:srgbClr val="FF0000"/>
                </a:solidFill>
              </a:rPr>
              <a:t> use of </a:t>
            </a:r>
            <a:r>
              <a:rPr lang="it-IT" sz="2000" dirty="0" err="1">
                <a:solidFill>
                  <a:srgbClr val="FF0000"/>
                </a:solidFill>
              </a:rPr>
              <a:t>drugs</a:t>
            </a:r>
            <a:r>
              <a:rPr lang="it-IT" sz="2000" dirty="0">
                <a:solidFill>
                  <a:srgbClr val="FF0000"/>
                </a:solidFill>
              </a:rPr>
              <a:t>, …)</a:t>
            </a:r>
            <a:endParaRPr lang="it-IT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t-IT" sz="2000" dirty="0">
                <a:latin typeface="+mn-lt"/>
              </a:rPr>
              <a:t>       Too </a:t>
            </a:r>
            <a:r>
              <a:rPr lang="it-IT" sz="2000" dirty="0" err="1">
                <a:latin typeface="+mn-lt"/>
              </a:rPr>
              <a:t>many</a:t>
            </a:r>
            <a:r>
              <a:rPr lang="it-IT" sz="2000" dirty="0">
                <a:latin typeface="+mn-lt"/>
              </a:rPr>
              <a:t> E.R. </a:t>
            </a:r>
            <a:r>
              <a:rPr lang="it-IT" sz="2000" dirty="0" err="1">
                <a:latin typeface="+mn-lt"/>
              </a:rPr>
              <a:t>asthma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accesses</a:t>
            </a:r>
            <a:r>
              <a:rPr lang="it-IT" sz="2000" dirty="0">
                <a:latin typeface="+mn-lt"/>
              </a:rPr>
              <a:t> in </a:t>
            </a:r>
            <a:r>
              <a:rPr lang="it-IT" sz="2000" dirty="0" err="1">
                <a:latin typeface="+mn-lt"/>
              </a:rPr>
              <a:t>children</a:t>
            </a:r>
            <a:r>
              <a:rPr lang="it-IT" sz="2000" dirty="0"/>
              <a:t> </a:t>
            </a:r>
            <a:r>
              <a:rPr lang="it-IT" sz="2000" dirty="0" err="1">
                <a:latin typeface="+mn-lt"/>
              </a:rPr>
              <a:t>still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recorded</a:t>
            </a:r>
            <a:r>
              <a:rPr lang="it-IT" sz="2000" dirty="0">
                <a:latin typeface="+mn-lt"/>
              </a:rPr>
              <a:t> world-wide </a:t>
            </a: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dirty="0"/>
              <a:t>                                  </a:t>
            </a:r>
            <a:r>
              <a:rPr lang="it-IT" sz="2000" b="1" dirty="0">
                <a:solidFill>
                  <a:srgbClr val="FF0000"/>
                </a:solidFill>
              </a:rPr>
              <a:t>URGENT  NEED  FOR IMPROVEMENT 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C9541C-0C25-F846-8BFB-AFD527EBD481}"/>
              </a:ext>
            </a:extLst>
          </p:cNvPr>
          <p:cNvSpPr txBox="1"/>
          <p:nvPr/>
        </p:nvSpPr>
        <p:spPr>
          <a:xfrm>
            <a:off x="1239837" y="620116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C5900B-8C6B-7444-816F-DF2296032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3737"/>
            <a:ext cx="2987823" cy="14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71538459-F332-4949-833D-06235DDC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-49110"/>
            <a:ext cx="6444208" cy="1655763"/>
          </a:xfrm>
          <a:prstGeom prst="rightArrow">
            <a:avLst>
              <a:gd name="adj1" fmla="val 47269"/>
              <a:gd name="adj2" fmla="val 102169"/>
            </a:avLst>
          </a:prstGeom>
          <a:gradFill rotWithShape="1">
            <a:gsLst>
              <a:gs pos="0">
                <a:srgbClr val="009900"/>
              </a:gs>
              <a:gs pos="50000">
                <a:srgbClr val="CCFFCC"/>
              </a:gs>
              <a:gs pos="100000">
                <a:srgbClr val="009900"/>
              </a:gs>
            </a:gsLst>
            <a:lin ang="5400000" scaled="1"/>
          </a:gradFill>
          <a:ln w="9525" algn="ctr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FB4516-0338-9D4D-BDDF-7A0162E8A830}"/>
              </a:ext>
            </a:extLst>
          </p:cNvPr>
          <p:cNvSpPr txBox="1"/>
          <p:nvPr/>
        </p:nvSpPr>
        <p:spPr>
          <a:xfrm>
            <a:off x="125476" y="-27384"/>
            <a:ext cx="8496300" cy="8156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n-lt"/>
              </a:rPr>
              <a:t> </a:t>
            </a: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b="1" dirty="0">
                <a:latin typeface="+mn-lt"/>
              </a:rPr>
              <a:t>Tools Building</a:t>
            </a:r>
            <a:r>
              <a:rPr lang="it-IT" sz="2000" dirty="0">
                <a:latin typeface="+mn-lt"/>
              </a:rPr>
              <a:t> &amp; </a:t>
            </a:r>
            <a:r>
              <a:rPr lang="it-IT" sz="2000" b="1" dirty="0" err="1">
                <a:latin typeface="+mn-lt"/>
              </a:rPr>
              <a:t>Dissemination</a:t>
            </a:r>
            <a:endParaRPr lang="it-IT" sz="2000" b="1" dirty="0">
              <a:latin typeface="+mn-lt"/>
            </a:endParaRP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2000" u="sng" dirty="0" err="1">
                <a:solidFill>
                  <a:schemeClr val="bg1">
                    <a:lumMod val="65000"/>
                  </a:schemeClr>
                </a:solidFill>
              </a:rPr>
              <a:t>Booklets</a:t>
            </a:r>
            <a:r>
              <a:rPr lang="it-IT" sz="2000" u="sng" dirty="0">
                <a:solidFill>
                  <a:schemeClr val="bg1">
                    <a:lumMod val="65000"/>
                  </a:schemeClr>
                </a:solidFill>
              </a:rPr>
              <a:t> THE CHILD AND ASTHMA for </a:t>
            </a:r>
            <a:r>
              <a:rPr lang="it-IT" sz="2000" u="sng" dirty="0" err="1">
                <a:solidFill>
                  <a:schemeClr val="bg1">
                    <a:lumMod val="65000"/>
                  </a:schemeClr>
                </a:solidFill>
              </a:rPr>
              <a:t>children</a:t>
            </a:r>
            <a:r>
              <a:rPr lang="it-IT" sz="2000" u="sng" dirty="0">
                <a:solidFill>
                  <a:schemeClr val="bg1">
                    <a:lumMod val="65000"/>
                  </a:schemeClr>
                </a:solidFill>
              </a:rPr>
              <a:t> , families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, </a:t>
            </a:r>
            <a:r>
              <a:rPr lang="it-IT" sz="2000" dirty="0" err="1">
                <a:solidFill>
                  <a:schemeClr val="bg1">
                    <a:lumMod val="65000"/>
                  </a:schemeClr>
                </a:solidFill>
              </a:rPr>
              <a:t>school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2000" u="sng" dirty="0">
                <a:solidFill>
                  <a:srgbClr val="FF0000"/>
                </a:solidFill>
                <a:latin typeface="+mn-lt"/>
              </a:rPr>
              <a:t>Local </a:t>
            </a:r>
            <a:r>
              <a:rPr lang="it-IT" sz="2000" u="sng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it-IT" sz="2000" u="sng" dirty="0">
                <a:solidFill>
                  <a:srgbClr val="FF0000"/>
                </a:solidFill>
                <a:latin typeface="+mn-lt"/>
              </a:rPr>
              <a:t> (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adaptation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of GINA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dirty="0">
                <a:latin typeface="+mn-lt"/>
              </a:rPr>
              <a:t>                                                                  </a:t>
            </a:r>
            <a:r>
              <a:rPr lang="it-IT" sz="2400" dirty="0">
                <a:latin typeface="+mn-lt"/>
              </a:rPr>
              <a:t>&amp;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u="sng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u="sng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u="sng" dirty="0"/>
          </a:p>
          <a:p>
            <a:r>
              <a:rPr lang="it-IT" sz="2000" u="sng" dirty="0">
                <a:latin typeface="+mn-lt"/>
              </a:rPr>
              <a:t>CD for HCP</a:t>
            </a:r>
            <a:r>
              <a:rPr lang="it-IT" sz="2000" dirty="0">
                <a:latin typeface="+mn-lt"/>
              </a:rPr>
              <a:t>: </a:t>
            </a:r>
            <a:r>
              <a:rPr lang="it-IT" sz="2000" b="1" dirty="0" err="1"/>
              <a:t>Asthma</a:t>
            </a:r>
            <a:r>
              <a:rPr lang="it-IT" sz="2000" b="1" dirty="0"/>
              <a:t> </a:t>
            </a:r>
            <a:r>
              <a:rPr lang="it-IT" sz="2000" b="1" dirty="0" err="1"/>
              <a:t>Prevention</a:t>
            </a:r>
            <a:r>
              <a:rPr lang="it-IT" sz="2000" b="1" dirty="0"/>
              <a:t>, </a:t>
            </a:r>
            <a:r>
              <a:rPr lang="it-IT" sz="2000" b="1" dirty="0" err="1"/>
              <a:t>Dx</a:t>
            </a:r>
            <a:r>
              <a:rPr lang="it-IT" sz="2000" b="1" dirty="0"/>
              <a:t>, </a:t>
            </a:r>
            <a:r>
              <a:rPr lang="it-IT" sz="2000" b="1" dirty="0" err="1"/>
              <a:t>Rx</a:t>
            </a:r>
            <a:r>
              <a:rPr lang="it-IT" sz="2000" b="1" dirty="0"/>
              <a:t>, educational </a:t>
            </a:r>
            <a:r>
              <a:rPr lang="it-IT" sz="2000" b="1" dirty="0" err="1"/>
              <a:t>charts</a:t>
            </a:r>
            <a:r>
              <a:rPr lang="it-IT" sz="2000" b="1" dirty="0"/>
              <a:t> and Link to website</a:t>
            </a: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Website with 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dedicated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areas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for 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health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professional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 , 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</a:rPr>
              <a:t>patients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 and families </a:t>
            </a:r>
            <a:endParaRPr lang="it-IT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endParaRPr lang="it-IT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dirty="0">
                <a:latin typeface="+mn-lt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470F444-1EE2-4848-AF82-F74D7F002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3" y="-27384"/>
            <a:ext cx="2915815" cy="1445678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60F395-79C6-EA4E-A9F9-0753B6568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33" y="2852936"/>
            <a:ext cx="1949098" cy="1674000"/>
          </a:xfrm>
          <a:prstGeom prst="rect">
            <a:avLst/>
          </a:prstGeom>
        </p:spPr>
      </p:pic>
      <p:pic>
        <p:nvPicPr>
          <p:cNvPr id="8" name="Picture 1" descr="page1image45260304">
            <a:extLst>
              <a:ext uri="{FF2B5EF4-FFF2-40B4-BE49-F238E27FC236}">
                <a16:creationId xmlns:a16="http://schemas.microsoft.com/office/drawing/2014/main" id="{71EA80BE-19C6-7441-B9D5-4AEFAF56D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 bwMode="auto">
          <a:xfrm>
            <a:off x="971600" y="2924944"/>
            <a:ext cx="2266478" cy="16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9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976877"/>
            <a:ext cx="7416824" cy="10464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A Clinic-Based Program Using a 3-Visit Model of Assessment, Tailored Treatment, and Education in Italy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100000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3212976"/>
            <a:ext cx="1919645" cy="2559526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87230CE-CA95-4C4A-8FDF-F1284FAE7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619" y="3429000"/>
            <a:ext cx="4665550" cy="2343502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Sebastiano GUARNACCIA MD</a:t>
            </a:r>
          </a:p>
          <a:p>
            <a:pPr marL="0" indent="0">
              <a:buNone/>
            </a:pPr>
            <a:r>
              <a:rPr lang="it-IT" sz="2000" dirty="0" err="1"/>
              <a:t>Ioeasma</a:t>
            </a:r>
            <a:r>
              <a:rPr lang="it-IT" sz="2000" dirty="0"/>
              <a:t> Project, </a:t>
            </a:r>
            <a:r>
              <a:rPr lang="it-IT" sz="2000" dirty="0" err="1"/>
              <a:t>Department</a:t>
            </a:r>
            <a:r>
              <a:rPr lang="it-IT" sz="2000" dirty="0"/>
              <a:t> of </a:t>
            </a:r>
            <a:r>
              <a:rPr lang="it-IT" sz="2000" dirty="0" err="1"/>
              <a:t>Clinical</a:t>
            </a:r>
            <a:r>
              <a:rPr lang="it-IT" sz="2000" dirty="0"/>
              <a:t> and </a:t>
            </a:r>
            <a:r>
              <a:rPr lang="it-IT" sz="2000" dirty="0" err="1"/>
              <a:t>Experimental</a:t>
            </a:r>
            <a:r>
              <a:rPr lang="it-IT" sz="2000" dirty="0"/>
              <a:t> Science</a:t>
            </a:r>
          </a:p>
          <a:p>
            <a:pPr marL="0" indent="0">
              <a:buNone/>
            </a:pPr>
            <a:r>
              <a:rPr lang="it-IT" sz="2000" dirty="0" err="1"/>
              <a:t>University</a:t>
            </a:r>
            <a:r>
              <a:rPr lang="it-IT" sz="2000" dirty="0"/>
              <a:t> of Brescia, </a:t>
            </a:r>
            <a:r>
              <a:rPr lang="it-IT" sz="2000" dirty="0" err="1"/>
              <a:t>Italy</a:t>
            </a:r>
            <a:endParaRPr lang="it-IT" sz="2000" dirty="0"/>
          </a:p>
          <a:p>
            <a:pPr marL="0" indent="0">
              <a:buNone/>
            </a:pPr>
            <a:r>
              <a:rPr lang="it-IT" sz="2000" dirty="0">
                <a:hlinkClick r:id="rId5"/>
              </a:rPr>
              <a:t>guarnaccia.s@gmail.com</a:t>
            </a:r>
            <a:endParaRPr lang="it-IT" sz="2000" dirty="0"/>
          </a:p>
          <a:p>
            <a:pPr marL="0" indent="0">
              <a:buNone/>
            </a:pPr>
            <a:r>
              <a:rPr lang="it-IT" sz="2000" dirty="0">
                <a:hlinkClick r:id="rId6"/>
              </a:rPr>
              <a:t>www.ioeasma.it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7A1D54-16E8-8948-A630-762DB62B2660}"/>
              </a:ext>
            </a:extLst>
          </p:cNvPr>
          <p:cNvSpPr txBox="1"/>
          <p:nvPr/>
        </p:nvSpPr>
        <p:spPr>
          <a:xfrm>
            <a:off x="179512" y="438344"/>
            <a:ext cx="72510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kern="1600" dirty="0">
                <a:solidFill>
                  <a:srgbClr val="222A35"/>
                </a:solidFill>
                <a:latin typeface="Calibri Light" panose="020F0302020204030204" pitchFamily="34" charset="0"/>
              </a:rPr>
              <a:t>210: </a:t>
            </a:r>
            <a:r>
              <a:rPr lang="en-US" sz="2400" b="1" kern="1600" dirty="0">
                <a:latin typeface="Calibri Light" panose="020F0302020204030204" pitchFamily="34" charset="0"/>
              </a:rPr>
              <a:t>Innovative Approaches to Improving Asthma Control</a:t>
            </a:r>
            <a:br>
              <a:rPr lang="en-US" sz="2000" kern="1600" dirty="0">
                <a:latin typeface="Calibri Light" panose="020F0302020204030204" pitchFamily="34" charset="0"/>
              </a:rPr>
            </a:br>
            <a:r>
              <a:rPr lang="en-US" b="1" kern="1600" dirty="0">
                <a:solidFill>
                  <a:srgbClr val="222A35"/>
                </a:solidFill>
                <a:latin typeface="Calibri Light" panose="020F0302020204030204" pitchFamily="34" charset="0"/>
              </a:rPr>
              <a:t>Moderator: Stanley J. SZEFLER, MD</a:t>
            </a:r>
            <a:r>
              <a:rPr lang="en-US" sz="2000" b="1" kern="1600" dirty="0">
                <a:solidFill>
                  <a:srgbClr val="222A35"/>
                </a:solidFill>
                <a:latin typeface="Calibri Light" panose="020F030202020403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592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08661D-E39B-8A4E-A92E-F5CB611ADDA7}"/>
              </a:ext>
            </a:extLst>
          </p:cNvPr>
          <p:cNvSpPr txBox="1"/>
          <p:nvPr/>
        </p:nvSpPr>
        <p:spPr>
          <a:xfrm>
            <a:off x="179512" y="1052736"/>
            <a:ext cx="84963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FF0000"/>
                </a:solidFill>
                <a:latin typeface="+mn-lt"/>
              </a:rPr>
              <a:t>Rovigo: Strategic </a:t>
            </a:r>
            <a:r>
              <a:rPr lang="it-IT" sz="2000" b="1" dirty="0" err="1">
                <a:solidFill>
                  <a:srgbClr val="FF0000"/>
                </a:solidFill>
                <a:latin typeface="+mn-lt"/>
              </a:rPr>
              <a:t>plan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 ( 2019 - </a:t>
            </a: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dirty="0">
                <a:solidFill>
                  <a:srgbClr val="FF0000"/>
                </a:solidFill>
              </a:rPr>
              <a:t>1 -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Establishing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multidisciplinary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+mn-lt"/>
              </a:rPr>
              <a:t>working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+mn-lt"/>
              </a:rPr>
              <a:t>group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with HCP (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pediatric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allergists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pulmonologist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primary</a:t>
            </a:r>
            <a:r>
              <a:rPr lang="it-IT" sz="2000" dirty="0">
                <a:solidFill>
                  <a:srgbClr val="FF0000"/>
                </a:solidFill>
              </a:rPr>
              <a:t> care </a:t>
            </a:r>
            <a:r>
              <a:rPr lang="it-IT" sz="2000" dirty="0" err="1">
                <a:solidFill>
                  <a:srgbClr val="FF0000"/>
                </a:solidFill>
              </a:rPr>
              <a:t>physician</a:t>
            </a:r>
            <a:r>
              <a:rPr lang="it-IT" sz="2000" dirty="0">
                <a:solidFill>
                  <a:srgbClr val="FF0000"/>
                </a:solidFill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nurses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, Professional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Educators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it-IT" sz="2000" dirty="0" err="1">
                <a:solidFill>
                  <a:srgbClr val="FF0000"/>
                </a:solidFill>
                <a:latin typeface="+mn-lt"/>
              </a:rPr>
              <a:t>Psychologist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,…. )</a:t>
            </a:r>
            <a:r>
              <a:rPr lang="it-IT" sz="20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it-IT" sz="2000" dirty="0">
                <a:solidFill>
                  <a:srgbClr val="FF0000"/>
                </a:solidFill>
              </a:rPr>
              <a:t>2 - </a:t>
            </a:r>
            <a:r>
              <a:rPr lang="it-IT" sz="2000" b="1" dirty="0">
                <a:solidFill>
                  <a:srgbClr val="FF0000"/>
                </a:solidFill>
              </a:rPr>
              <a:t>Tools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Building &amp; </a:t>
            </a:r>
            <a:r>
              <a:rPr lang="it-IT" sz="2000" b="1" dirty="0" err="1">
                <a:solidFill>
                  <a:srgbClr val="FF0000"/>
                </a:solidFill>
              </a:rPr>
              <a:t>Dissemination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across</a:t>
            </a:r>
            <a:r>
              <a:rPr lang="it-IT" sz="2000" dirty="0">
                <a:solidFill>
                  <a:srgbClr val="FF0000"/>
                </a:solidFill>
              </a:rPr>
              <a:t> the </a:t>
            </a:r>
            <a:r>
              <a:rPr lang="it-IT" sz="2000" dirty="0" err="1">
                <a:solidFill>
                  <a:srgbClr val="FF0000"/>
                </a:solidFill>
              </a:rPr>
              <a:t>stakeholders</a:t>
            </a:r>
            <a:r>
              <a:rPr lang="it-IT" sz="2000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it-IT" sz="2000" dirty="0">
                <a:solidFill>
                  <a:srgbClr val="FF0000"/>
                </a:solidFill>
              </a:rPr>
              <a:t>    face to face </a:t>
            </a:r>
            <a:r>
              <a:rPr lang="it-IT" sz="2000" dirty="0" err="1">
                <a:solidFill>
                  <a:srgbClr val="FF0000"/>
                </a:solidFill>
              </a:rPr>
              <a:t>course</a:t>
            </a:r>
            <a:r>
              <a:rPr lang="it-IT" sz="2000" dirty="0">
                <a:solidFill>
                  <a:srgbClr val="FF0000"/>
                </a:solidFill>
              </a:rPr>
              <a:t> to HCP, </a:t>
            </a:r>
            <a:r>
              <a:rPr lang="it-IT" sz="2000" dirty="0" err="1">
                <a:solidFill>
                  <a:srgbClr val="FF0000"/>
                </a:solidFill>
              </a:rPr>
              <a:t>education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leaflet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Check</a:t>
            </a:r>
            <a:r>
              <a:rPr lang="it-IT" sz="2000" dirty="0">
                <a:solidFill>
                  <a:srgbClr val="FF0000"/>
                </a:solidFill>
              </a:rPr>
              <a:t> of </a:t>
            </a:r>
            <a:r>
              <a:rPr lang="it-IT" sz="2000" dirty="0" err="1">
                <a:solidFill>
                  <a:srgbClr val="FF0000"/>
                </a:solidFill>
              </a:rPr>
              <a:t>adherence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improve</a:t>
            </a:r>
            <a:r>
              <a:rPr lang="it-IT" sz="2000" dirty="0">
                <a:solidFill>
                  <a:srgbClr val="FF0000"/>
                </a:solidFill>
              </a:rPr>
              <a:t> the      </a:t>
            </a:r>
            <a:r>
              <a:rPr lang="it-IT" sz="2000" dirty="0" err="1">
                <a:solidFill>
                  <a:srgbClr val="FF0000"/>
                </a:solidFill>
              </a:rPr>
              <a:t>diagnostic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therapeutic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path</a:t>
            </a:r>
            <a:r>
              <a:rPr lang="it-IT" sz="2000" dirty="0">
                <a:solidFill>
                  <a:srgbClr val="FF0000"/>
                </a:solidFill>
              </a:rPr>
              <a:t>  </a:t>
            </a:r>
            <a:endParaRPr lang="it-IT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dirty="0"/>
              <a:t>3 - </a:t>
            </a:r>
            <a:r>
              <a:rPr lang="it-IT" sz="2000" dirty="0" err="1">
                <a:latin typeface="+mn-lt"/>
              </a:rPr>
              <a:t>Consolidating</a:t>
            </a:r>
            <a:r>
              <a:rPr lang="it-IT" sz="2000" dirty="0">
                <a:latin typeface="+mn-lt"/>
              </a:rPr>
              <a:t> a </a:t>
            </a:r>
            <a:r>
              <a:rPr lang="it-IT" sz="2000" dirty="0" err="1">
                <a:latin typeface="+mn-lt"/>
              </a:rPr>
              <a:t>Diagnostic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Therapeutic</a:t>
            </a:r>
            <a:r>
              <a:rPr lang="it-IT" sz="2000" dirty="0">
                <a:latin typeface="+mn-lt"/>
              </a:rPr>
              <a:t> Educational </a:t>
            </a:r>
            <a:r>
              <a:rPr lang="it-IT" sz="2000" dirty="0" err="1">
                <a:latin typeface="+mn-lt"/>
              </a:rPr>
              <a:t>Pathway</a:t>
            </a:r>
            <a:r>
              <a:rPr lang="it-IT" sz="2000" dirty="0">
                <a:latin typeface="+mn-lt"/>
              </a:rPr>
              <a:t> (</a:t>
            </a:r>
            <a:r>
              <a:rPr lang="it-IT" sz="2000" b="1" dirty="0">
                <a:latin typeface="+mn-lt"/>
              </a:rPr>
              <a:t>DTEP</a:t>
            </a:r>
            <a:r>
              <a:rPr lang="it-IT" sz="2000" dirty="0">
                <a:latin typeface="+mn-lt"/>
              </a:rPr>
              <a:t>) </a:t>
            </a:r>
          </a:p>
          <a:p>
            <a:pPr>
              <a:defRPr/>
            </a:pPr>
            <a:r>
              <a:rPr lang="it-IT" sz="2000" dirty="0"/>
              <a:t>                                                          </a:t>
            </a: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dirty="0"/>
              <a:t>             </a:t>
            </a:r>
            <a:endParaRPr lang="it-IT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  <a:p>
            <a:pPr>
              <a:defRPr/>
            </a:pPr>
            <a:r>
              <a:rPr lang="it-IT" sz="2000" dirty="0">
                <a:latin typeface="+mn-lt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it-IT" sz="2000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619983-72C1-B442-A915-6D0BEB851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3737"/>
            <a:ext cx="2915815" cy="14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229177" y="224442"/>
            <a:ext cx="8797136" cy="6633558"/>
            <a:chOff x="0" y="-229996"/>
            <a:chExt cx="9148078" cy="4653136"/>
          </a:xfrm>
        </p:grpSpPr>
        <p:graphicFrame>
          <p:nvGraphicFramePr>
            <p:cNvPr id="4" name="Diagramma 3"/>
            <p:cNvGraphicFramePr/>
            <p:nvPr/>
          </p:nvGraphicFramePr>
          <p:xfrm>
            <a:off x="0" y="-229996"/>
            <a:ext cx="9144000" cy="4653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1566446568"/>
                </p:ext>
              </p:extLst>
            </p:nvPr>
          </p:nvGraphicFramePr>
          <p:xfrm>
            <a:off x="4078" y="269009"/>
            <a:ext cx="9144000" cy="4766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1" name="Rettangolo 10"/>
          <p:cNvSpPr/>
          <p:nvPr/>
        </p:nvSpPr>
        <p:spPr>
          <a:xfrm>
            <a:off x="229177" y="73203"/>
            <a:ext cx="8685646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t-IT" sz="32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Diagnostic</a:t>
            </a:r>
            <a:r>
              <a:rPr lang="it-IT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Therapeutic</a:t>
            </a:r>
            <a:r>
              <a:rPr lang="it-IT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Educational </a:t>
            </a:r>
            <a:r>
              <a:rPr lang="it-IT" sz="32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Pathway</a:t>
            </a:r>
            <a:r>
              <a:rPr lang="it-IT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(DTEP)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C8358C-EAB7-4C92-9E0E-D9949972BB8B}"/>
              </a:ext>
            </a:extLst>
          </p:cNvPr>
          <p:cNvSpPr txBox="1"/>
          <p:nvPr/>
        </p:nvSpPr>
        <p:spPr>
          <a:xfrm>
            <a:off x="225255" y="454372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The DTEP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b="1" dirty="0" err="1"/>
              <a:t>three</a:t>
            </a:r>
            <a:r>
              <a:rPr lang="it-IT" b="1" dirty="0"/>
              <a:t> </a:t>
            </a:r>
            <a:r>
              <a:rPr lang="it-IT" b="1" dirty="0" err="1"/>
              <a:t>specialist’s</a:t>
            </a:r>
            <a:r>
              <a:rPr lang="it-IT" b="1" dirty="0"/>
              <a:t> </a:t>
            </a:r>
            <a:r>
              <a:rPr lang="it-IT" b="1" dirty="0" err="1"/>
              <a:t>evaluations</a:t>
            </a:r>
            <a:r>
              <a:rPr lang="it-IT" b="1" dirty="0"/>
              <a:t> </a:t>
            </a:r>
            <a:r>
              <a:rPr lang="it-IT" dirty="0" err="1"/>
              <a:t>at</a:t>
            </a:r>
            <a:r>
              <a:rPr lang="it-IT" dirty="0"/>
              <a:t> the Center </a:t>
            </a:r>
            <a:r>
              <a:rPr lang="it-IT" b="1" dirty="0"/>
              <a:t>over 6 </a:t>
            </a:r>
            <a:r>
              <a:rPr lang="it-IT" b="1" dirty="0" err="1"/>
              <a:t>months</a:t>
            </a:r>
            <a:endParaRPr lang="it-IT" b="1" dirty="0"/>
          </a:p>
          <a:p>
            <a:pPr algn="ctr"/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b="1" dirty="0" err="1"/>
              <a:t>two</a:t>
            </a:r>
            <a:r>
              <a:rPr lang="it-IT" b="1" dirty="0"/>
              <a:t>  </a:t>
            </a:r>
            <a:r>
              <a:rPr lang="it-IT" b="1" dirty="0" err="1"/>
              <a:t>follow</a:t>
            </a:r>
            <a:r>
              <a:rPr lang="it-IT" b="1" dirty="0"/>
              <a:t> up </a:t>
            </a:r>
            <a:r>
              <a:rPr lang="it-IT" b="1" dirty="0" err="1"/>
              <a:t>visits</a:t>
            </a:r>
            <a:r>
              <a:rPr lang="it-IT" b="1" dirty="0"/>
              <a:t> </a:t>
            </a:r>
            <a:r>
              <a:rPr lang="it-IT" dirty="0" err="1"/>
              <a:t>after</a:t>
            </a:r>
            <a:r>
              <a:rPr lang="it-IT" dirty="0"/>
              <a:t> 6 </a:t>
            </a:r>
            <a:r>
              <a:rPr lang="it-IT" dirty="0" err="1"/>
              <a:t>months</a:t>
            </a:r>
            <a:r>
              <a:rPr lang="it-IT" dirty="0"/>
              <a:t>  and 12  </a:t>
            </a:r>
            <a:r>
              <a:rPr lang="it-IT" dirty="0" err="1"/>
              <a:t>months</a:t>
            </a:r>
            <a:r>
              <a:rPr lang="it-IT" dirty="0"/>
              <a:t>  </a:t>
            </a:r>
          </a:p>
          <a:p>
            <a:pPr algn="ctr"/>
            <a:endParaRPr lang="it-IT" dirty="0"/>
          </a:p>
          <a:p>
            <a:pPr algn="ctr"/>
            <a:r>
              <a:rPr lang="it-IT" dirty="0" err="1">
                <a:solidFill>
                  <a:srgbClr val="FF0000"/>
                </a:solidFill>
              </a:rPr>
              <a:t>After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each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specialist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evaluation</a:t>
            </a:r>
            <a:r>
              <a:rPr lang="it-IT" dirty="0">
                <a:solidFill>
                  <a:srgbClr val="FF0000"/>
                </a:solidFill>
              </a:rPr>
              <a:t>, the </a:t>
            </a:r>
            <a:r>
              <a:rPr lang="it-IT" dirty="0" err="1">
                <a:solidFill>
                  <a:srgbClr val="FF0000"/>
                </a:solidFill>
              </a:rPr>
              <a:t>patient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continues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follow</a:t>
            </a:r>
            <a:r>
              <a:rPr lang="it-IT" dirty="0">
                <a:solidFill>
                  <a:srgbClr val="FF0000"/>
                </a:solidFill>
              </a:rPr>
              <a:t> up with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 the family </a:t>
            </a:r>
            <a:r>
              <a:rPr lang="it-IT" dirty="0" err="1">
                <a:solidFill>
                  <a:srgbClr val="FF0000"/>
                </a:solidFill>
              </a:rPr>
              <a:t>doctor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who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verifies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adherence</a:t>
            </a:r>
            <a:r>
              <a:rPr lang="it-IT" dirty="0">
                <a:solidFill>
                  <a:srgbClr val="FF0000"/>
                </a:solidFill>
              </a:rPr>
              <a:t> to the DTEP.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DCF255-D1DC-4441-9E3D-3D449462BA89}"/>
              </a:ext>
            </a:extLst>
          </p:cNvPr>
          <p:cNvSpPr txBox="1"/>
          <p:nvPr/>
        </p:nvSpPr>
        <p:spPr>
          <a:xfrm>
            <a:off x="4355976" y="6262872"/>
            <a:ext cx="37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Guarnaccia </a:t>
            </a:r>
            <a:r>
              <a:rPr lang="it-IT" i="1" dirty="0" err="1"/>
              <a:t>S</a:t>
            </a:r>
            <a:r>
              <a:rPr lang="it-IT" i="1" dirty="0"/>
              <a:t> et al </a:t>
            </a:r>
            <a:r>
              <a:rPr lang="it-IT" i="1" dirty="0" err="1"/>
              <a:t>Pneumol</a:t>
            </a:r>
            <a:r>
              <a:rPr lang="it-IT" i="1" dirty="0"/>
              <a:t> </a:t>
            </a:r>
            <a:r>
              <a:rPr lang="it-IT" i="1" dirty="0" err="1"/>
              <a:t>Ped</a:t>
            </a:r>
            <a:r>
              <a:rPr lang="it-IT" i="1" dirty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29952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>
                <a:latin typeface="+mn-lt"/>
              </a:rPr>
              <a:t>What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is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Therapeutic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Education</a:t>
            </a:r>
            <a:r>
              <a:rPr lang="it-IT" b="1" dirty="0">
                <a:latin typeface="+mn-lt"/>
              </a:rPr>
              <a:t> (TE) </a:t>
            </a:r>
            <a:br>
              <a:rPr lang="it-IT" b="1" i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000125"/>
            <a:ext cx="8686800" cy="6702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err="1"/>
              <a:t>Complex</a:t>
            </a:r>
            <a:r>
              <a:rPr lang="it-IT" sz="2000" b="1" dirty="0"/>
              <a:t> and </a:t>
            </a:r>
            <a:r>
              <a:rPr lang="it-IT" sz="2000" b="1" dirty="0" err="1"/>
              <a:t>continuous</a:t>
            </a:r>
            <a:r>
              <a:rPr lang="it-IT" sz="2000" b="1" dirty="0"/>
              <a:t> </a:t>
            </a:r>
            <a:r>
              <a:rPr lang="it-IT" sz="2000" b="1" dirty="0" err="1"/>
              <a:t>process</a:t>
            </a:r>
            <a:r>
              <a:rPr lang="it-IT" sz="2000" b="1" dirty="0"/>
              <a:t>, </a:t>
            </a:r>
            <a:r>
              <a:rPr lang="it-IT" sz="2000" b="1" dirty="0" err="1"/>
              <a:t>integrated</a:t>
            </a:r>
            <a:r>
              <a:rPr lang="it-IT" sz="2000" b="1" dirty="0"/>
              <a:t> with care, </a:t>
            </a:r>
            <a:r>
              <a:rPr lang="it-IT" sz="2000" b="1" dirty="0" err="1"/>
              <a:t>which</a:t>
            </a:r>
            <a:r>
              <a:rPr lang="it-IT" sz="2000" b="1" dirty="0"/>
              <a:t> </a:t>
            </a:r>
            <a:r>
              <a:rPr lang="en-US" sz="2000" b="1" dirty="0"/>
              <a:t>helps physicians to  improve patient health in daily practice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Evidence-based care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Patient-centered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Integrates the clinical approach </a:t>
            </a:r>
          </a:p>
          <a:p>
            <a:pPr marL="342900" lvl="1" indent="0">
              <a:buNone/>
              <a:defRPr/>
            </a:pPr>
            <a:r>
              <a:rPr lang="en-US" dirty="0"/>
              <a:t>                                                                                     </a:t>
            </a:r>
          </a:p>
          <a:p>
            <a:pPr marL="342900" lvl="1" indent="0">
              <a:buNone/>
              <a:defRPr/>
            </a:pPr>
            <a:endParaRPr lang="en-US" sz="2000" dirty="0"/>
          </a:p>
          <a:p>
            <a:pPr marL="342900" lvl="1" indent="0">
              <a:buNone/>
              <a:defRPr/>
            </a:pPr>
            <a:r>
              <a:rPr lang="it-IT" sz="2400" b="1" dirty="0" err="1"/>
              <a:t>This</a:t>
            </a:r>
            <a:r>
              <a:rPr lang="it-IT" sz="2400" b="1" dirty="0"/>
              <a:t> model </a:t>
            </a:r>
            <a:r>
              <a:rPr lang="it-IT" sz="2400" b="1" dirty="0" err="1"/>
              <a:t>has</a:t>
            </a:r>
            <a:r>
              <a:rPr lang="it-IT" sz="2400" b="1" dirty="0"/>
              <a:t> </a:t>
            </a:r>
            <a:r>
              <a:rPr lang="it-IT" sz="2400" b="1" dirty="0" err="1"/>
              <a:t>been</a:t>
            </a:r>
            <a:r>
              <a:rPr lang="it-IT" sz="2400" b="1" dirty="0"/>
              <a:t>: </a:t>
            </a:r>
          </a:p>
          <a:p>
            <a:pPr marL="342900" lvl="1" indent="0">
              <a:buNone/>
              <a:defRPr/>
            </a:pPr>
            <a:endParaRPr lang="it-IT" sz="1800" dirty="0"/>
          </a:p>
          <a:p>
            <a:pPr>
              <a:buFont typeface="Wingdings" pitchFamily="2" charset="2"/>
              <a:buChar char="Ø"/>
            </a:pPr>
            <a:r>
              <a:rPr lang="it-IT" sz="1800" b="1" dirty="0" err="1"/>
              <a:t>Tailored</a:t>
            </a:r>
            <a:r>
              <a:rPr lang="it-IT" sz="1800" b="1" dirty="0"/>
              <a:t> to </a:t>
            </a:r>
            <a:r>
              <a:rPr lang="it-IT" sz="1800" b="1" dirty="0" err="1"/>
              <a:t>individual</a:t>
            </a:r>
            <a:r>
              <a:rPr lang="it-IT" sz="1800" b="1" dirty="0"/>
              <a:t> </a:t>
            </a:r>
            <a:r>
              <a:rPr lang="it-IT" sz="1800" dirty="0" err="1"/>
              <a:t>children</a:t>
            </a:r>
            <a:r>
              <a:rPr lang="it-IT" sz="1800" dirty="0"/>
              <a:t> &amp; teenagers and </a:t>
            </a:r>
            <a:r>
              <a:rPr lang="it-IT" sz="1800" dirty="0" err="1"/>
              <a:t>their</a:t>
            </a:r>
            <a:r>
              <a:rPr lang="it-IT" sz="1800" dirty="0"/>
              <a:t> families by HEALTH LITERACY </a:t>
            </a:r>
            <a:endParaRPr lang="it-IT" sz="1800" b="1" dirty="0"/>
          </a:p>
          <a:p>
            <a:pPr>
              <a:buFont typeface="Wingdings" pitchFamily="2" charset="2"/>
              <a:buChar char="Ø"/>
            </a:pPr>
            <a:r>
              <a:rPr lang="it-IT" sz="1800" b="1" dirty="0"/>
              <a:t>At the first </a:t>
            </a:r>
            <a:r>
              <a:rPr lang="it-IT" sz="1800" b="1" dirty="0" err="1"/>
              <a:t>visit</a:t>
            </a:r>
            <a:r>
              <a:rPr lang="it-IT" sz="1800" dirty="0"/>
              <a:t>, </a:t>
            </a:r>
            <a:r>
              <a:rPr lang="it-IT" sz="1800" dirty="0" err="1"/>
              <a:t>patients</a:t>
            </a:r>
            <a:r>
              <a:rPr lang="it-IT" sz="1800" dirty="0"/>
              <a:t> and </a:t>
            </a:r>
            <a:r>
              <a:rPr lang="it-IT" sz="1800" dirty="0" err="1"/>
              <a:t>their</a:t>
            </a:r>
            <a:r>
              <a:rPr lang="it-IT" sz="1800" dirty="0"/>
              <a:t> </a:t>
            </a:r>
            <a:r>
              <a:rPr lang="it-IT" sz="1800" dirty="0" err="1"/>
              <a:t>parents</a:t>
            </a:r>
            <a:r>
              <a:rPr lang="it-IT" sz="1800" dirty="0"/>
              <a:t> </a:t>
            </a:r>
            <a:r>
              <a:rPr lang="it-IT" sz="1800" dirty="0" err="1"/>
              <a:t>follow</a:t>
            </a:r>
            <a:r>
              <a:rPr lang="it-IT" sz="1800" dirty="0"/>
              <a:t> a TE by a HC </a:t>
            </a:r>
            <a:r>
              <a:rPr lang="it-IT" sz="1800" dirty="0" err="1"/>
              <a:t>assistant</a:t>
            </a:r>
            <a:r>
              <a:rPr lang="it-IT" sz="1800" dirty="0"/>
              <a:t> on: </a:t>
            </a:r>
            <a:r>
              <a:rPr lang="it-IT" sz="1800" dirty="0" err="1"/>
              <a:t>prevention</a:t>
            </a:r>
            <a:r>
              <a:rPr lang="it-IT" sz="1800" dirty="0"/>
              <a:t> </a:t>
            </a:r>
            <a:r>
              <a:rPr lang="it-IT" sz="1800" dirty="0" err="1"/>
              <a:t>measures</a:t>
            </a:r>
            <a:r>
              <a:rPr lang="it-IT" sz="1800" dirty="0"/>
              <a:t>, </a:t>
            </a:r>
            <a:r>
              <a:rPr lang="it-IT" sz="1800" dirty="0" err="1"/>
              <a:t>early</a:t>
            </a:r>
            <a:r>
              <a:rPr lang="it-IT" sz="1800" dirty="0"/>
              <a:t> </a:t>
            </a:r>
            <a:r>
              <a:rPr lang="it-IT" sz="1800" dirty="0" err="1"/>
              <a:t>recognition</a:t>
            </a:r>
            <a:r>
              <a:rPr lang="it-IT" sz="1800" dirty="0"/>
              <a:t> of </a:t>
            </a:r>
            <a:r>
              <a:rPr lang="it-IT" sz="1800" dirty="0" err="1"/>
              <a:t>symptoms</a:t>
            </a:r>
            <a:r>
              <a:rPr lang="it-IT" sz="1800" dirty="0"/>
              <a:t> and </a:t>
            </a:r>
            <a:r>
              <a:rPr lang="it-IT" sz="1800" dirty="0" err="1"/>
              <a:t>intervention</a:t>
            </a:r>
            <a:r>
              <a:rPr lang="it-IT" sz="1800" dirty="0"/>
              <a:t> by </a:t>
            </a:r>
            <a:r>
              <a:rPr lang="it-IT" sz="1800" dirty="0" err="1"/>
              <a:t>personalised</a:t>
            </a:r>
            <a:r>
              <a:rPr lang="it-IT" sz="1800" dirty="0"/>
              <a:t> </a:t>
            </a:r>
            <a:r>
              <a:rPr lang="it-IT" sz="1800" dirty="0" err="1"/>
              <a:t>action</a:t>
            </a:r>
            <a:r>
              <a:rPr lang="it-IT" sz="1800" dirty="0"/>
              <a:t> </a:t>
            </a:r>
            <a:r>
              <a:rPr lang="it-IT" sz="1800" dirty="0" err="1"/>
              <a:t>plan</a:t>
            </a:r>
            <a:r>
              <a:rPr lang="it-IT" sz="1800" dirty="0"/>
              <a:t>,  appropriate use of </a:t>
            </a:r>
            <a:r>
              <a:rPr lang="it-IT" sz="1800" dirty="0" err="1"/>
              <a:t>drugs</a:t>
            </a:r>
            <a:r>
              <a:rPr lang="it-IT" sz="1800" dirty="0"/>
              <a:t> and </a:t>
            </a:r>
            <a:r>
              <a:rPr lang="it-IT" sz="1800" dirty="0" err="1"/>
              <a:t>devices</a:t>
            </a:r>
            <a:r>
              <a:rPr lang="it-IT" sz="1800" dirty="0"/>
              <a:t>, </a:t>
            </a:r>
            <a:r>
              <a:rPr lang="it-IT" sz="1800" dirty="0" err="1"/>
              <a:t>maintainance</a:t>
            </a:r>
            <a:r>
              <a:rPr lang="it-IT" sz="1800" dirty="0"/>
              <a:t> of </a:t>
            </a:r>
            <a:r>
              <a:rPr lang="it-IT" sz="1800" dirty="0" err="1"/>
              <a:t>healthy</a:t>
            </a:r>
            <a:r>
              <a:rPr lang="it-IT" sz="1800" dirty="0"/>
              <a:t> </a:t>
            </a:r>
            <a:r>
              <a:rPr lang="it-IT" sz="1800" dirty="0" err="1"/>
              <a:t>lifestyle</a:t>
            </a:r>
            <a:r>
              <a:rPr lang="it-IT" sz="1800" dirty="0"/>
              <a:t> and of a </a:t>
            </a:r>
            <a:r>
              <a:rPr lang="it-IT" sz="1800" dirty="0" err="1"/>
              <a:t>diary</a:t>
            </a:r>
            <a:r>
              <a:rPr lang="it-IT" sz="1800" dirty="0"/>
              <a:t> of </a:t>
            </a:r>
            <a:r>
              <a:rPr lang="it-IT" sz="1800" dirty="0" err="1"/>
              <a:t>symptoms</a:t>
            </a:r>
            <a:r>
              <a:rPr lang="it-IT" sz="1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sz="1800" b="1" dirty="0"/>
              <a:t>At the follow-up </a:t>
            </a:r>
            <a:r>
              <a:rPr lang="it-IT" sz="1800" b="1" dirty="0" err="1"/>
              <a:t>visits</a:t>
            </a:r>
            <a:r>
              <a:rPr lang="it-IT" sz="1800" b="1" dirty="0"/>
              <a:t> : </a:t>
            </a:r>
            <a:r>
              <a:rPr lang="it-IT" sz="1800" b="1" dirty="0" err="1"/>
              <a:t>adherence</a:t>
            </a:r>
            <a:r>
              <a:rPr lang="it-IT" sz="1800" b="1" dirty="0"/>
              <a:t> </a:t>
            </a:r>
            <a:r>
              <a:rPr lang="it-IT" sz="1800" b="1" dirty="0" err="1"/>
              <a:t>is</a:t>
            </a:r>
            <a:r>
              <a:rPr lang="it-IT" sz="1800" b="1" dirty="0"/>
              <a:t> </a:t>
            </a:r>
            <a:r>
              <a:rPr lang="it-IT" sz="1800" b="1" dirty="0" err="1"/>
              <a:t>assessed</a:t>
            </a:r>
            <a:r>
              <a:rPr lang="it-IT" sz="1800" b="1" dirty="0"/>
              <a:t> and </a:t>
            </a:r>
            <a:r>
              <a:rPr lang="it-IT" sz="1800" b="1" dirty="0" err="1"/>
              <a:t>reinforcement</a:t>
            </a:r>
            <a:r>
              <a:rPr lang="it-IT" sz="1800" b="1" dirty="0"/>
              <a:t> </a:t>
            </a:r>
            <a:r>
              <a:rPr lang="it-IT" sz="1800" b="1" dirty="0" err="1"/>
              <a:t>provided</a:t>
            </a:r>
            <a:r>
              <a:rPr lang="it-IT" sz="1800" b="1" dirty="0"/>
              <a:t>  </a:t>
            </a:r>
            <a:r>
              <a:rPr lang="it-IT" sz="1800" b="1" dirty="0" err="1"/>
              <a:t>as</a:t>
            </a:r>
            <a:r>
              <a:rPr lang="it-IT" sz="1800" b="1" dirty="0"/>
              <a:t> </a:t>
            </a:r>
            <a:r>
              <a:rPr lang="it-IT" sz="1800" b="1" dirty="0" err="1"/>
              <a:t>needed</a:t>
            </a:r>
            <a:r>
              <a:rPr lang="it-IT" sz="1800" b="1" dirty="0"/>
              <a:t> </a:t>
            </a:r>
          </a:p>
          <a:p>
            <a:pPr marL="0" indent="0">
              <a:buFontTx/>
              <a:buNone/>
              <a:defRPr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2994E8-EE8D-5B4D-AE9E-0E6746B61B43}"/>
              </a:ext>
            </a:extLst>
          </p:cNvPr>
          <p:cNvSpPr txBox="1"/>
          <p:nvPr/>
        </p:nvSpPr>
        <p:spPr>
          <a:xfrm>
            <a:off x="4932039" y="6101997"/>
            <a:ext cx="351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WHO  </a:t>
            </a:r>
            <a:r>
              <a:rPr lang="it-IT" i="1" dirty="0" err="1"/>
              <a:t>Therapeutic</a:t>
            </a:r>
            <a:r>
              <a:rPr lang="it-IT" i="1" dirty="0"/>
              <a:t> </a:t>
            </a:r>
            <a:r>
              <a:rPr lang="it-IT" i="1" dirty="0" err="1"/>
              <a:t>Education</a:t>
            </a:r>
            <a:r>
              <a:rPr lang="it-IT" i="1" dirty="0"/>
              <a:t> 1998 </a:t>
            </a:r>
          </a:p>
          <a:p>
            <a:endParaRPr lang="it-IT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D35C-26FE-8143-B69F-627E3FF4EFD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33412"/>
            <a:ext cx="1034420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800" b="1" dirty="0">
                <a:solidFill>
                  <a:srgbClr val="FF0000"/>
                </a:solidFill>
                <a:latin typeface="+mn-lt"/>
              </a:rPr>
              <a:t>  Chronic Care Model (CCM)</a:t>
            </a:r>
            <a:endParaRPr lang="en-US" altLang="it-IT" sz="2800" b="1" dirty="0">
              <a:latin typeface="+mn-lt"/>
            </a:endParaRPr>
          </a:p>
        </p:txBody>
      </p:sp>
      <p:sp>
        <p:nvSpPr>
          <p:cNvPr id="4" name="Freccia destra rientrata 3">
            <a:extLst>
              <a:ext uri="{FF2B5EF4-FFF2-40B4-BE49-F238E27FC236}">
                <a16:creationId xmlns:a16="http://schemas.microsoft.com/office/drawing/2014/main" id="{4D4A3215-733F-BD4D-B617-C66DB4118D8E}"/>
              </a:ext>
            </a:extLst>
          </p:cNvPr>
          <p:cNvSpPr/>
          <p:nvPr/>
        </p:nvSpPr>
        <p:spPr>
          <a:xfrm>
            <a:off x="4169936" y="206299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2318BE-431F-CC4E-B2F8-07CD8C7F11F1}"/>
              </a:ext>
            </a:extLst>
          </p:cNvPr>
          <p:cNvSpPr txBox="1"/>
          <p:nvPr/>
        </p:nvSpPr>
        <p:spPr>
          <a:xfrm>
            <a:off x="4827940" y="6456165"/>
            <a:ext cx="370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Guarnaccia </a:t>
            </a:r>
            <a:r>
              <a:rPr lang="it-IT" i="1" dirty="0" err="1"/>
              <a:t>S</a:t>
            </a:r>
            <a:r>
              <a:rPr lang="it-IT" i="1" dirty="0"/>
              <a:t> et al </a:t>
            </a:r>
            <a:r>
              <a:rPr lang="it-IT" i="1" dirty="0" err="1"/>
              <a:t>Pneumol</a:t>
            </a:r>
            <a:r>
              <a:rPr lang="it-IT" i="1" dirty="0"/>
              <a:t> </a:t>
            </a:r>
            <a:r>
              <a:rPr lang="it-IT" i="1" dirty="0" err="1"/>
              <a:t>Ped</a:t>
            </a:r>
            <a:r>
              <a:rPr lang="it-IT" i="1" dirty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305934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6087</TotalTime>
  <Words>2815</Words>
  <Application>Microsoft Macintosh PowerPoint</Application>
  <PresentationFormat>Presentazione su schermo (4:3)</PresentationFormat>
  <Paragraphs>465</Paragraphs>
  <Slides>28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28</vt:i4>
      </vt:variant>
    </vt:vector>
  </HeadingPairs>
  <TitlesOfParts>
    <vt:vector size="42" baseType="lpstr">
      <vt:lpstr>Arial</vt:lpstr>
      <vt:lpstr>Arial MT</vt:lpstr>
      <vt:lpstr>Arial Rounded MT Bold</vt:lpstr>
      <vt:lpstr>Calibri</vt:lpstr>
      <vt:lpstr>Calibri Light</vt:lpstr>
      <vt:lpstr>Courier New</vt:lpstr>
      <vt:lpstr>Georgia</vt:lpstr>
      <vt:lpstr>Lucida Sans Unicode</vt:lpstr>
      <vt:lpstr>Times New Roman</vt:lpstr>
      <vt:lpstr>Verdana</vt:lpstr>
      <vt:lpstr>Wingdings</vt:lpstr>
      <vt:lpstr>Office Theme</vt:lpstr>
      <vt:lpstr>1_Office Theme</vt:lpstr>
      <vt:lpstr>2_Office Theme</vt:lpstr>
      <vt:lpstr>  Miglioriamo la gestione dell’asma con il  Percorso Diagnostico-Terapeutico-Educazionale  «ioeasma»   webinar con i pediatri di famiglia, ULSS 5, Rovigo &amp; Ambulatorio di Allergologia e Pneumologia UOC di Pediatria                                                           Rovigo, 4 giugno 2021  </vt:lpstr>
      <vt:lpstr>  Webinar:  Miglioriamo la gestione dell’asma con il Percorso Diagnostico-Terapeutico-Educazionale (PDTE) “ioeasma”  Venerdì 4 giugno 2021    ore 17: saluti e presentazione del Percorso Diagnostico-Terapeutico-Educazionale ( PDTE) “ioeasma” S. Rugolotto, A. Mussari, S. Guarnaccia   ore 17.30: gli aspetti educazionali del PDTE M. Ruzzante, S. Buratin   ore 18,00: risultati ottenuti nei primi 2 anni di applicazione del PDTE a Rovigo  S. Guarnaccia e il team di Rovigo   ore 18,30: implementazione del PDTE S. Guarnaccia e il team di Rovigo   ore 18,45: discussione Tutti insieme  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is Therapeutic Education (TE)  </vt:lpstr>
      <vt:lpstr>Presentazione standard di PowerPoint</vt:lpstr>
      <vt:lpstr>Presentazione standard di PowerPoint</vt:lpstr>
      <vt:lpstr>PERCORSO DIAGNOSTICO TERAPEUTICO EDUCAZIONALE (PDTE), a Rovigo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Allergologia e Pneumologia Pediatrica a Rovigo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Clinical Based Program Using a 3 Visit Model of Assessment, Tailored Treatment, and Education in Italy</dc:title>
  <dc:creator>Guarnaccia Francesco</dc:creator>
  <cp:lastModifiedBy>Guarnaccia Francesco</cp:lastModifiedBy>
  <cp:revision>370</cp:revision>
  <dcterms:created xsi:type="dcterms:W3CDTF">2021-01-10T14:23:18Z</dcterms:created>
  <dcterms:modified xsi:type="dcterms:W3CDTF">2021-06-04T09:54:54Z</dcterms:modified>
</cp:coreProperties>
</file>